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8" r:id="rId4"/>
    <p:sldId id="259" r:id="rId5"/>
    <p:sldId id="266" r:id="rId6"/>
    <p:sldId id="279" r:id="rId7"/>
    <p:sldId id="322" r:id="rId8"/>
    <p:sldId id="269" r:id="rId9"/>
    <p:sldId id="320" r:id="rId10"/>
    <p:sldId id="280" r:id="rId11"/>
    <p:sldId id="321" r:id="rId12"/>
    <p:sldId id="286" r:id="rId13"/>
    <p:sldId id="273" r:id="rId14"/>
    <p:sldId id="275" r:id="rId15"/>
    <p:sldId id="276" r:id="rId16"/>
    <p:sldId id="277" r:id="rId17"/>
    <p:sldId id="284" r:id="rId18"/>
    <p:sldId id="310" r:id="rId19"/>
    <p:sldId id="274" r:id="rId20"/>
    <p:sldId id="283" r:id="rId21"/>
    <p:sldId id="323" r:id="rId22"/>
    <p:sldId id="285" r:id="rId23"/>
    <p:sldId id="287" r:id="rId24"/>
    <p:sldId id="324" r:id="rId25"/>
    <p:sldId id="325" r:id="rId26"/>
    <p:sldId id="289" r:id="rId27"/>
    <p:sldId id="290" r:id="rId28"/>
    <p:sldId id="319" r:id="rId29"/>
    <p:sldId id="304" r:id="rId30"/>
    <p:sldId id="326" r:id="rId31"/>
    <p:sldId id="261" r:id="rId32"/>
    <p:sldId id="262" r:id="rId33"/>
    <p:sldId id="265" r:id="rId34"/>
    <p:sldId id="312" r:id="rId35"/>
    <p:sldId id="313" r:id="rId36"/>
    <p:sldId id="328" r:id="rId37"/>
    <p:sldId id="330" r:id="rId38"/>
    <p:sldId id="329" r:id="rId39"/>
    <p:sldId id="264" r:id="rId40"/>
    <p:sldId id="291" r:id="rId41"/>
    <p:sldId id="338" r:id="rId42"/>
    <p:sldId id="339" r:id="rId43"/>
    <p:sldId id="298" r:id="rId44"/>
    <p:sldId id="299" r:id="rId45"/>
    <p:sldId id="305" r:id="rId46"/>
    <p:sldId id="311" r:id="rId47"/>
    <p:sldId id="307" r:id="rId48"/>
    <p:sldId id="303" r:id="rId49"/>
    <p:sldId id="332" r:id="rId50"/>
    <p:sldId id="297" r:id="rId51"/>
    <p:sldId id="333" r:id="rId52"/>
    <p:sldId id="292" r:id="rId53"/>
    <p:sldId id="318" r:id="rId54"/>
    <p:sldId id="334" r:id="rId55"/>
    <p:sldId id="293" r:id="rId56"/>
    <p:sldId id="335" r:id="rId57"/>
    <p:sldId id="294" r:id="rId58"/>
    <p:sldId id="336" r:id="rId59"/>
    <p:sldId id="337" r:id="rId60"/>
    <p:sldId id="295" r:id="rId61"/>
    <p:sldId id="296" r:id="rId62"/>
    <p:sldId id="331" r:id="rId63"/>
    <p:sldId id="309" r:id="rId64"/>
    <p:sldId id="27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0" autoAdjust="0"/>
    <p:restoredTop sz="84988" autoAdjust="0"/>
  </p:normalViewPr>
  <p:slideViewPr>
    <p:cSldViewPr snapToGrid="0">
      <p:cViewPr varScale="1">
        <p:scale>
          <a:sx n="94" d="100"/>
          <a:sy n="94" d="100"/>
        </p:scale>
        <p:origin x="100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Parker" userId="5f7df9baab666eed" providerId="LiveId" clId="{54454737-B0C3-4712-9263-73D1488A7058}"/>
    <pc:docChg chg="delSld modSld sldOrd">
      <pc:chgData name="Bruce Parker" userId="5f7df9baab666eed" providerId="LiveId" clId="{54454737-B0C3-4712-9263-73D1488A7058}" dt="2025-03-21T12:27:34.837" v="8" actId="47"/>
      <pc:docMkLst>
        <pc:docMk/>
      </pc:docMkLst>
      <pc:sldChg chg="del">
        <pc:chgData name="Bruce Parker" userId="5f7df9baab666eed" providerId="LiveId" clId="{54454737-B0C3-4712-9263-73D1488A7058}" dt="2025-03-21T12:26:58.732" v="4" actId="47"/>
        <pc:sldMkLst>
          <pc:docMk/>
          <pc:sldMk cId="830746600" sldId="268"/>
        </pc:sldMkLst>
      </pc:sldChg>
      <pc:sldChg chg="del">
        <pc:chgData name="Bruce Parker" userId="5f7df9baab666eed" providerId="LiveId" clId="{54454737-B0C3-4712-9263-73D1488A7058}" dt="2025-03-21T12:26:56.966" v="3" actId="47"/>
        <pc:sldMkLst>
          <pc:docMk/>
          <pc:sldMk cId="4218465746" sldId="270"/>
        </pc:sldMkLst>
      </pc:sldChg>
      <pc:sldChg chg="ord">
        <pc:chgData name="Bruce Parker" userId="5f7df9baab666eed" providerId="LiveId" clId="{54454737-B0C3-4712-9263-73D1488A7058}" dt="2025-03-21T12:27:09.770" v="6"/>
        <pc:sldMkLst>
          <pc:docMk/>
          <pc:sldMk cId="607659009" sldId="278"/>
        </pc:sldMkLst>
      </pc:sldChg>
      <pc:sldChg chg="del">
        <pc:chgData name="Bruce Parker" userId="5f7df9baab666eed" providerId="LiveId" clId="{54454737-B0C3-4712-9263-73D1488A7058}" dt="2025-03-21T12:27:34.837" v="8" actId="47"/>
        <pc:sldMkLst>
          <pc:docMk/>
          <pc:sldMk cId="2215444560" sldId="282"/>
        </pc:sldMkLst>
      </pc:sldChg>
      <pc:sldChg chg="del">
        <pc:chgData name="Bruce Parker" userId="5f7df9baab666eed" providerId="LiveId" clId="{54454737-B0C3-4712-9263-73D1488A7058}" dt="2025-03-21T12:26:54.847" v="1" actId="47"/>
        <pc:sldMkLst>
          <pc:docMk/>
          <pc:sldMk cId="1532469487" sldId="300"/>
        </pc:sldMkLst>
      </pc:sldChg>
      <pc:sldChg chg="del">
        <pc:chgData name="Bruce Parker" userId="5f7df9baab666eed" providerId="LiveId" clId="{54454737-B0C3-4712-9263-73D1488A7058}" dt="2025-03-21T12:26:55.774" v="2" actId="47"/>
        <pc:sldMkLst>
          <pc:docMk/>
          <pc:sldMk cId="3339020821" sldId="301"/>
        </pc:sldMkLst>
      </pc:sldChg>
      <pc:sldChg chg="del">
        <pc:chgData name="Bruce Parker" userId="5f7df9baab666eed" providerId="LiveId" clId="{54454737-B0C3-4712-9263-73D1488A7058}" dt="2025-03-21T12:26:53.600" v="0" actId="47"/>
        <pc:sldMkLst>
          <pc:docMk/>
          <pc:sldMk cId="493035563" sldId="302"/>
        </pc:sldMkLst>
      </pc:sldChg>
      <pc:sldChg chg="del">
        <pc:chgData name="Bruce Parker" userId="5f7df9baab666eed" providerId="LiveId" clId="{54454737-B0C3-4712-9263-73D1488A7058}" dt="2025-03-21T12:27:30.741" v="7" actId="47"/>
        <pc:sldMkLst>
          <pc:docMk/>
          <pc:sldMk cId="2441078104" sldId="3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5F7DF9BAAB666EED/Desktop/VS2005Projects/ScenExp%20Misc/SEFormulas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in Atmospheric CO2 vs CO2 Emissions for Selected Years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'EN&gt;0'!$AA$4</c:f>
              <c:strCache>
                <c:ptCount val="1"/>
                <c:pt idx="0">
                  <c:v>2040</c:v>
                </c:pt>
              </c:strCache>
            </c:strRef>
          </c:tx>
          <c:spPr>
            <a:ln w="28575" cap="rnd">
              <a:solidFill>
                <a:schemeClr val="accent1"/>
              </a:solidFill>
              <a:round/>
            </a:ln>
            <a:effectLst/>
          </c:spPr>
          <c:marker>
            <c:symbol val="none"/>
          </c:marker>
          <c:cat>
            <c:numRef>
              <c:f>'EN&gt;0'!$AB$3:$AL$3</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'EN&gt;0'!$AB$4:$AL$4</c:f>
              <c:numCache>
                <c:formatCode>General</c:formatCode>
                <c:ptCount val="11"/>
                <c:pt idx="0">
                  <c:v>-9.2147928049152217</c:v>
                </c:pt>
                <c:pt idx="1">
                  <c:v>-7.7018810000508502</c:v>
                </c:pt>
                <c:pt idx="2">
                  <c:v>-5.6893064474673523</c:v>
                </c:pt>
                <c:pt idx="3">
                  <c:v>-3.1770691471647274</c:v>
                </c:pt>
                <c:pt idx="4">
                  <c:v>-0.16516909914297739</c:v>
                </c:pt>
                <c:pt idx="5">
                  <c:v>3.3463936965978998</c:v>
                </c:pt>
                <c:pt idx="6">
                  <c:v>7.3576192400579012</c:v>
                </c:pt>
                <c:pt idx="7">
                  <c:v>11.868507531237031</c:v>
                </c:pt>
                <c:pt idx="8">
                  <c:v>16.879058570135289</c:v>
                </c:pt>
                <c:pt idx="9">
                  <c:v>22.389272356752667</c:v>
                </c:pt>
                <c:pt idx="10">
                  <c:v>28.399148891089176</c:v>
                </c:pt>
              </c:numCache>
            </c:numRef>
          </c:val>
          <c:smooth val="0"/>
          <c:extLst>
            <c:ext xmlns:c16="http://schemas.microsoft.com/office/drawing/2014/chart" uri="{C3380CC4-5D6E-409C-BE32-E72D297353CC}">
              <c16:uniqueId val="{00000000-347B-47DA-8C57-D7D963FEF0DD}"/>
            </c:ext>
          </c:extLst>
        </c:ser>
        <c:ser>
          <c:idx val="1"/>
          <c:order val="1"/>
          <c:tx>
            <c:strRef>
              <c:f>'EN&gt;0'!$AA$5</c:f>
              <c:strCache>
                <c:ptCount val="1"/>
                <c:pt idx="0">
                  <c:v>2060</c:v>
                </c:pt>
              </c:strCache>
            </c:strRef>
          </c:tx>
          <c:spPr>
            <a:ln w="28575" cap="rnd">
              <a:solidFill>
                <a:schemeClr val="accent2"/>
              </a:solidFill>
              <a:round/>
            </a:ln>
            <a:effectLst/>
          </c:spPr>
          <c:marker>
            <c:symbol val="none"/>
          </c:marker>
          <c:cat>
            <c:numRef>
              <c:f>'EN&gt;0'!$AB$3:$AL$3</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'EN&gt;0'!$AB$5:$AL$5</c:f>
              <c:numCache>
                <c:formatCode>General</c:formatCode>
                <c:ptCount val="11"/>
                <c:pt idx="0">
                  <c:v>-8.1481261382485553</c:v>
                </c:pt>
                <c:pt idx="1">
                  <c:v>-6.6352143333841838</c:v>
                </c:pt>
                <c:pt idx="2">
                  <c:v>-4.6226397808006858</c:v>
                </c:pt>
                <c:pt idx="3">
                  <c:v>-2.1104024804980606</c:v>
                </c:pt>
                <c:pt idx="4">
                  <c:v>0.90149756752368926</c:v>
                </c:pt>
                <c:pt idx="5">
                  <c:v>4.4130603632645666</c:v>
                </c:pt>
                <c:pt idx="6">
                  <c:v>8.4242859067245686</c:v>
                </c:pt>
                <c:pt idx="7">
                  <c:v>12.935174197903697</c:v>
                </c:pt>
                <c:pt idx="8">
                  <c:v>17.945725236801955</c:v>
                </c:pt>
                <c:pt idx="9">
                  <c:v>23.455939023419333</c:v>
                </c:pt>
                <c:pt idx="10">
                  <c:v>29.465815557755842</c:v>
                </c:pt>
              </c:numCache>
            </c:numRef>
          </c:val>
          <c:smooth val="0"/>
          <c:extLst>
            <c:ext xmlns:c16="http://schemas.microsoft.com/office/drawing/2014/chart" uri="{C3380CC4-5D6E-409C-BE32-E72D297353CC}">
              <c16:uniqueId val="{00000001-347B-47DA-8C57-D7D963FEF0DD}"/>
            </c:ext>
          </c:extLst>
        </c:ser>
        <c:ser>
          <c:idx val="2"/>
          <c:order val="2"/>
          <c:tx>
            <c:strRef>
              <c:f>'EN&gt;0'!$AA$6</c:f>
              <c:strCache>
                <c:ptCount val="1"/>
                <c:pt idx="0">
                  <c:v>2080</c:v>
                </c:pt>
              </c:strCache>
            </c:strRef>
          </c:tx>
          <c:spPr>
            <a:ln w="28575" cap="rnd">
              <a:solidFill>
                <a:schemeClr val="accent3"/>
              </a:solidFill>
              <a:round/>
            </a:ln>
            <a:effectLst/>
          </c:spPr>
          <c:marker>
            <c:symbol val="none"/>
          </c:marker>
          <c:cat>
            <c:numRef>
              <c:f>'EN&gt;0'!$AB$3:$AL$3</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'EN&gt;0'!$AB$6:$AL$6</c:f>
              <c:numCache>
                <c:formatCode>General</c:formatCode>
                <c:ptCount val="11"/>
                <c:pt idx="0">
                  <c:v>-7.0814594715818888</c:v>
                </c:pt>
                <c:pt idx="1">
                  <c:v>-5.5685476667175173</c:v>
                </c:pt>
                <c:pt idx="2">
                  <c:v>-3.555973114134019</c:v>
                </c:pt>
                <c:pt idx="3">
                  <c:v>-1.0437358138313941</c:v>
                </c:pt>
                <c:pt idx="4">
                  <c:v>1.9681642341903558</c:v>
                </c:pt>
                <c:pt idx="5">
                  <c:v>5.4797270299312331</c:v>
                </c:pt>
                <c:pt idx="6">
                  <c:v>9.490952573391235</c:v>
                </c:pt>
                <c:pt idx="7">
                  <c:v>14.001840864570363</c:v>
                </c:pt>
                <c:pt idx="8">
                  <c:v>19.012391903468622</c:v>
                </c:pt>
                <c:pt idx="9">
                  <c:v>24.522605690085999</c:v>
                </c:pt>
                <c:pt idx="10">
                  <c:v>30.532482224422509</c:v>
                </c:pt>
              </c:numCache>
            </c:numRef>
          </c:val>
          <c:smooth val="0"/>
          <c:extLst>
            <c:ext xmlns:c16="http://schemas.microsoft.com/office/drawing/2014/chart" uri="{C3380CC4-5D6E-409C-BE32-E72D297353CC}">
              <c16:uniqueId val="{00000002-347B-47DA-8C57-D7D963FEF0DD}"/>
            </c:ext>
          </c:extLst>
        </c:ser>
        <c:ser>
          <c:idx val="3"/>
          <c:order val="3"/>
          <c:tx>
            <c:strRef>
              <c:f>'EN&gt;0'!$AA$7</c:f>
              <c:strCache>
                <c:ptCount val="1"/>
                <c:pt idx="0">
                  <c:v>2100</c:v>
                </c:pt>
              </c:strCache>
            </c:strRef>
          </c:tx>
          <c:spPr>
            <a:ln w="28575" cap="rnd">
              <a:solidFill>
                <a:schemeClr val="accent4"/>
              </a:solidFill>
              <a:round/>
            </a:ln>
            <a:effectLst/>
          </c:spPr>
          <c:marker>
            <c:symbol val="none"/>
          </c:marker>
          <c:cat>
            <c:numRef>
              <c:f>'EN&gt;0'!$AB$3:$AL$3</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'EN&gt;0'!$AB$7:$AL$7</c:f>
              <c:numCache>
                <c:formatCode>General</c:formatCode>
                <c:ptCount val="11"/>
                <c:pt idx="0">
                  <c:v>-6.0147928049152224</c:v>
                </c:pt>
                <c:pt idx="1">
                  <c:v>-4.5018810000508509</c:v>
                </c:pt>
                <c:pt idx="2">
                  <c:v>-2.4893064474673516</c:v>
                </c:pt>
                <c:pt idx="3">
                  <c:v>2.293085283527263E-2</c:v>
                </c:pt>
                <c:pt idx="4">
                  <c:v>3.0348309008570227</c:v>
                </c:pt>
                <c:pt idx="5">
                  <c:v>6.5463936965978995</c:v>
                </c:pt>
                <c:pt idx="6">
                  <c:v>10.557619240057901</c:v>
                </c:pt>
                <c:pt idx="7">
                  <c:v>15.06850753123703</c:v>
                </c:pt>
                <c:pt idx="8">
                  <c:v>20.079058570135288</c:v>
                </c:pt>
                <c:pt idx="9">
                  <c:v>25.589272356752666</c:v>
                </c:pt>
                <c:pt idx="10">
                  <c:v>31.599148891089175</c:v>
                </c:pt>
              </c:numCache>
            </c:numRef>
          </c:val>
          <c:smooth val="0"/>
          <c:extLst>
            <c:ext xmlns:c16="http://schemas.microsoft.com/office/drawing/2014/chart" uri="{C3380CC4-5D6E-409C-BE32-E72D297353CC}">
              <c16:uniqueId val="{00000003-347B-47DA-8C57-D7D963FEF0DD}"/>
            </c:ext>
          </c:extLst>
        </c:ser>
        <c:dLbls>
          <c:showLegendKey val="0"/>
          <c:showVal val="0"/>
          <c:showCatName val="0"/>
          <c:showSerName val="0"/>
          <c:showPercent val="0"/>
          <c:showBubbleSize val="0"/>
        </c:dLbls>
        <c:smooth val="0"/>
        <c:axId val="1068150008"/>
        <c:axId val="1068148208"/>
      </c:lineChart>
      <c:catAx>
        <c:axId val="106815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148208"/>
        <c:crosses val="autoZero"/>
        <c:auto val="1"/>
        <c:lblAlgn val="ctr"/>
        <c:lblOffset val="100"/>
        <c:noMultiLvlLbl val="0"/>
      </c:catAx>
      <c:valAx>
        <c:axId val="106814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150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Temperature Change (</a:t>
            </a:r>
            <a:r>
              <a:rPr lang="en-US" sz="1800" b="0" i="0" u="none" strike="noStrike" baseline="0" dirty="0">
                <a:effectLst/>
              </a:rPr>
              <a:t>°C)</a:t>
            </a:r>
            <a:r>
              <a:rPr lang="en-US" sz="1800" baseline="0" dirty="0"/>
              <a:t> for 1 W/m-2 of RF For Various CO2 PPMs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'AR6 CFFormula'!$AF$24</c:f>
              <c:strCache>
                <c:ptCount val="1"/>
                <c:pt idx="0">
                  <c:v>350</c:v>
                </c:pt>
              </c:strCache>
            </c:strRef>
          </c:tx>
          <c:spPr>
            <a:ln w="28575" cap="rnd">
              <a:solidFill>
                <a:schemeClr val="accent1"/>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CFFormula'!$AG$24:$AV$24</c:f>
              <c:numCache>
                <c:formatCode>0.00</c:formatCode>
                <c:ptCount val="16"/>
                <c:pt idx="0">
                  <c:v>0.53876868470255834</c:v>
                </c:pt>
                <c:pt idx="1">
                  <c:v>0.54547987066741332</c:v>
                </c:pt>
                <c:pt idx="2">
                  <c:v>0.5517346590122425</c:v>
                </c:pt>
                <c:pt idx="3">
                  <c:v>0.55753304973723439</c:v>
                </c:pt>
                <c:pt idx="4">
                  <c:v>0.56287504284208678</c:v>
                </c:pt>
                <c:pt idx="5">
                  <c:v>0.56776063832700618</c:v>
                </c:pt>
                <c:pt idx="6">
                  <c:v>0.57218983619189978</c:v>
                </c:pt>
                <c:pt idx="7">
                  <c:v>0.57616263643676757</c:v>
                </c:pt>
                <c:pt idx="8">
                  <c:v>0.57967903906170237</c:v>
                </c:pt>
                <c:pt idx="9">
                  <c:v>0.58273904406649768</c:v>
                </c:pt>
                <c:pt idx="10">
                  <c:v>0.58534265145130315</c:v>
                </c:pt>
                <c:pt idx="11">
                  <c:v>0.58748986121631308</c:v>
                </c:pt>
                <c:pt idx="12">
                  <c:v>0.58918067336110291</c:v>
                </c:pt>
                <c:pt idx="13">
                  <c:v>0.59041508788601949</c:v>
                </c:pt>
                <c:pt idx="14">
                  <c:v>0.59119310479081455</c:v>
                </c:pt>
                <c:pt idx="15">
                  <c:v>0.59151472407554495</c:v>
                </c:pt>
              </c:numCache>
            </c:numRef>
          </c:val>
          <c:smooth val="0"/>
          <c:extLst>
            <c:ext xmlns:c16="http://schemas.microsoft.com/office/drawing/2014/chart" uri="{C3380CC4-5D6E-409C-BE32-E72D297353CC}">
              <c16:uniqueId val="{00000000-B271-46BE-B5B8-F788D6F5D333}"/>
            </c:ext>
          </c:extLst>
        </c:ser>
        <c:ser>
          <c:idx val="1"/>
          <c:order val="1"/>
          <c:tx>
            <c:strRef>
              <c:f>'AR6 CFFormula'!$AF$25</c:f>
              <c:strCache>
                <c:ptCount val="1"/>
                <c:pt idx="0">
                  <c:v>400</c:v>
                </c:pt>
              </c:strCache>
            </c:strRef>
          </c:tx>
          <c:spPr>
            <a:ln w="28575" cap="rnd">
              <a:solidFill>
                <a:schemeClr val="accent2"/>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CFFormula'!$AG$25:$AV$25</c:f>
              <c:numCache>
                <c:formatCode>0.00</c:formatCode>
                <c:ptCount val="16"/>
                <c:pt idx="0">
                  <c:v>0.48109548488195131</c:v>
                </c:pt>
                <c:pt idx="1">
                  <c:v>0.49483060840821302</c:v>
                </c:pt>
                <c:pt idx="2">
                  <c:v>0.5075895038963214</c:v>
                </c:pt>
                <c:pt idx="3">
                  <c:v>0.51937217134645941</c:v>
                </c:pt>
                <c:pt idx="4">
                  <c:v>0.53017861075833039</c:v>
                </c:pt>
                <c:pt idx="5">
                  <c:v>0.54000882213212975</c:v>
                </c:pt>
                <c:pt idx="6">
                  <c:v>0.54886280546777577</c:v>
                </c:pt>
                <c:pt idx="7">
                  <c:v>0.55674056076526846</c:v>
                </c:pt>
                <c:pt idx="8">
                  <c:v>0.56364208802468951</c:v>
                </c:pt>
                <c:pt idx="9">
                  <c:v>0.56956738724584355</c:v>
                </c:pt>
                <c:pt idx="10">
                  <c:v>0.57451645842886911</c:v>
                </c:pt>
                <c:pt idx="11">
                  <c:v>0.57848930157398826</c:v>
                </c:pt>
                <c:pt idx="12">
                  <c:v>0.58148591668073202</c:v>
                </c:pt>
                <c:pt idx="13">
                  <c:v>0.58350630374948054</c:v>
                </c:pt>
                <c:pt idx="14">
                  <c:v>0.58455046277997447</c:v>
                </c:pt>
                <c:pt idx="15">
                  <c:v>0.58461839377227065</c:v>
                </c:pt>
              </c:numCache>
            </c:numRef>
          </c:val>
          <c:smooth val="0"/>
          <c:extLst>
            <c:ext xmlns:c16="http://schemas.microsoft.com/office/drawing/2014/chart" uri="{C3380CC4-5D6E-409C-BE32-E72D297353CC}">
              <c16:uniqueId val="{00000001-B271-46BE-B5B8-F788D6F5D333}"/>
            </c:ext>
          </c:extLst>
        </c:ser>
        <c:ser>
          <c:idx val="2"/>
          <c:order val="2"/>
          <c:tx>
            <c:strRef>
              <c:f>'AR6 CFFormula'!$AF$26</c:f>
              <c:strCache>
                <c:ptCount val="1"/>
                <c:pt idx="0">
                  <c:v>450</c:v>
                </c:pt>
              </c:strCache>
            </c:strRef>
          </c:tx>
          <c:spPr>
            <a:ln w="28575" cap="rnd">
              <a:solidFill>
                <a:schemeClr val="accent3"/>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CFFormula'!$AG$26:$AV$26</c:f>
              <c:numCache>
                <c:formatCode>0.00</c:formatCode>
                <c:ptCount val="16"/>
                <c:pt idx="0">
                  <c:v>0.42342228506134427</c:v>
                </c:pt>
                <c:pt idx="1">
                  <c:v>0.44418134614901272</c:v>
                </c:pt>
                <c:pt idx="2">
                  <c:v>0.46344434878040031</c:v>
                </c:pt>
                <c:pt idx="3">
                  <c:v>0.48121129295568443</c:v>
                </c:pt>
                <c:pt idx="4">
                  <c:v>0.497482178674574</c:v>
                </c:pt>
                <c:pt idx="5">
                  <c:v>0.51225700593725332</c:v>
                </c:pt>
                <c:pt idx="6">
                  <c:v>0.52553577474365176</c:v>
                </c:pt>
                <c:pt idx="7">
                  <c:v>0.53731848509376934</c:v>
                </c:pt>
                <c:pt idx="8">
                  <c:v>0.54760513698767666</c:v>
                </c:pt>
                <c:pt idx="9">
                  <c:v>0.55639573042518942</c:v>
                </c:pt>
                <c:pt idx="10">
                  <c:v>0.56369026540643508</c:v>
                </c:pt>
                <c:pt idx="11">
                  <c:v>0.56948874193166343</c:v>
                </c:pt>
                <c:pt idx="12">
                  <c:v>0.57379116000036112</c:v>
                </c:pt>
                <c:pt idx="13">
                  <c:v>0.57659751961294159</c:v>
                </c:pt>
                <c:pt idx="14">
                  <c:v>0.57790782076913438</c:v>
                </c:pt>
                <c:pt idx="15">
                  <c:v>0.57772206346899635</c:v>
                </c:pt>
              </c:numCache>
            </c:numRef>
          </c:val>
          <c:smooth val="0"/>
          <c:extLst>
            <c:ext xmlns:c16="http://schemas.microsoft.com/office/drawing/2014/chart" uri="{C3380CC4-5D6E-409C-BE32-E72D297353CC}">
              <c16:uniqueId val="{00000002-B271-46BE-B5B8-F788D6F5D333}"/>
            </c:ext>
          </c:extLst>
        </c:ser>
        <c:ser>
          <c:idx val="3"/>
          <c:order val="3"/>
          <c:tx>
            <c:strRef>
              <c:f>'AR6 CFFormula'!$AF$27</c:f>
              <c:strCache>
                <c:ptCount val="1"/>
                <c:pt idx="0">
                  <c:v>500</c:v>
                </c:pt>
              </c:strCache>
            </c:strRef>
          </c:tx>
          <c:spPr>
            <a:ln w="28575" cap="rnd">
              <a:solidFill>
                <a:schemeClr val="accent4"/>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CFFormula'!$AG$27:$AV$27</c:f>
              <c:numCache>
                <c:formatCode>0.00</c:formatCode>
                <c:ptCount val="16"/>
                <c:pt idx="0">
                  <c:v>0.36574908524073724</c:v>
                </c:pt>
                <c:pt idx="1">
                  <c:v>0.39353208388981242</c:v>
                </c:pt>
                <c:pt idx="2">
                  <c:v>0.41929919366447921</c:v>
                </c:pt>
                <c:pt idx="3">
                  <c:v>0.44305041456490946</c:v>
                </c:pt>
                <c:pt idx="4">
                  <c:v>0.46478574659081762</c:v>
                </c:pt>
                <c:pt idx="5">
                  <c:v>0.48450518974237688</c:v>
                </c:pt>
                <c:pt idx="6">
                  <c:v>0.50220874401952775</c:v>
                </c:pt>
                <c:pt idx="7">
                  <c:v>0.51789640942227022</c:v>
                </c:pt>
                <c:pt idx="8">
                  <c:v>0.5315681859506638</c:v>
                </c:pt>
                <c:pt idx="9">
                  <c:v>0.54322407360453528</c:v>
                </c:pt>
                <c:pt idx="10">
                  <c:v>0.55286407238400104</c:v>
                </c:pt>
                <c:pt idx="11">
                  <c:v>0.56048818228933861</c:v>
                </c:pt>
                <c:pt idx="12">
                  <c:v>0.56609640331999023</c:v>
                </c:pt>
                <c:pt idx="13">
                  <c:v>0.56968873547640264</c:v>
                </c:pt>
                <c:pt idx="14">
                  <c:v>0.5712651787582943</c:v>
                </c:pt>
                <c:pt idx="15">
                  <c:v>0.57082573316572205</c:v>
                </c:pt>
              </c:numCache>
            </c:numRef>
          </c:val>
          <c:smooth val="0"/>
          <c:extLst>
            <c:ext xmlns:c16="http://schemas.microsoft.com/office/drawing/2014/chart" uri="{C3380CC4-5D6E-409C-BE32-E72D297353CC}">
              <c16:uniqueId val="{00000003-B271-46BE-B5B8-F788D6F5D333}"/>
            </c:ext>
          </c:extLst>
        </c:ser>
        <c:ser>
          <c:idx val="4"/>
          <c:order val="4"/>
          <c:tx>
            <c:strRef>
              <c:f>'AR6 CFFormula'!$AF$28</c:f>
              <c:strCache>
                <c:ptCount val="1"/>
                <c:pt idx="0">
                  <c:v>550</c:v>
                </c:pt>
              </c:strCache>
            </c:strRef>
          </c:tx>
          <c:spPr>
            <a:ln w="28575" cap="rnd">
              <a:solidFill>
                <a:schemeClr val="accent5"/>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CFFormula'!$AG$28:$AV$28</c:f>
              <c:numCache>
                <c:formatCode>0.00</c:formatCode>
                <c:ptCount val="16"/>
                <c:pt idx="0">
                  <c:v>0.3080758854201302</c:v>
                </c:pt>
                <c:pt idx="1">
                  <c:v>0.34288282163061212</c:v>
                </c:pt>
                <c:pt idx="2">
                  <c:v>0.37515403854855811</c:v>
                </c:pt>
                <c:pt idx="3">
                  <c:v>0.40488953617413448</c:v>
                </c:pt>
                <c:pt idx="4">
                  <c:v>0.43208931450706123</c:v>
                </c:pt>
                <c:pt idx="5">
                  <c:v>0.45675337354750045</c:v>
                </c:pt>
                <c:pt idx="6">
                  <c:v>0.47888171329540374</c:v>
                </c:pt>
                <c:pt idx="7">
                  <c:v>0.4984743337507711</c:v>
                </c:pt>
                <c:pt idx="8">
                  <c:v>0.51553123491365094</c:v>
                </c:pt>
                <c:pt idx="9">
                  <c:v>0.53005241678388115</c:v>
                </c:pt>
                <c:pt idx="10">
                  <c:v>0.542037879361567</c:v>
                </c:pt>
                <c:pt idx="11">
                  <c:v>0.55148762264701379</c:v>
                </c:pt>
                <c:pt idx="12">
                  <c:v>0.55840164663961933</c:v>
                </c:pt>
                <c:pt idx="13">
                  <c:v>0.56277995133986369</c:v>
                </c:pt>
                <c:pt idx="14">
                  <c:v>0.56462253674745422</c:v>
                </c:pt>
                <c:pt idx="15">
                  <c:v>0.56392940286244775</c:v>
                </c:pt>
              </c:numCache>
            </c:numRef>
          </c:val>
          <c:smooth val="0"/>
          <c:extLst>
            <c:ext xmlns:c16="http://schemas.microsoft.com/office/drawing/2014/chart" uri="{C3380CC4-5D6E-409C-BE32-E72D297353CC}">
              <c16:uniqueId val="{00000004-B271-46BE-B5B8-F788D6F5D333}"/>
            </c:ext>
          </c:extLst>
        </c:ser>
        <c:ser>
          <c:idx val="5"/>
          <c:order val="5"/>
          <c:tx>
            <c:strRef>
              <c:f>'AR6 CFFormula'!$AF$29</c:f>
              <c:strCache>
                <c:ptCount val="1"/>
                <c:pt idx="0">
                  <c:v>600</c:v>
                </c:pt>
              </c:strCache>
            </c:strRef>
          </c:tx>
          <c:spPr>
            <a:ln w="28575" cap="rnd">
              <a:solidFill>
                <a:schemeClr val="accent6"/>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CFFormula'!$AG$29:$AV$29</c:f>
              <c:numCache>
                <c:formatCode>0.00</c:formatCode>
                <c:ptCount val="16"/>
                <c:pt idx="0">
                  <c:v>0.25040268559952317</c:v>
                </c:pt>
                <c:pt idx="1">
                  <c:v>0.29223355937141182</c:v>
                </c:pt>
                <c:pt idx="2">
                  <c:v>0.33100888343263701</c:v>
                </c:pt>
                <c:pt idx="3">
                  <c:v>0.3667286577833595</c:v>
                </c:pt>
                <c:pt idx="4">
                  <c:v>0.39939288242330484</c:v>
                </c:pt>
                <c:pt idx="5">
                  <c:v>0.42900155735262402</c:v>
                </c:pt>
                <c:pt idx="6">
                  <c:v>0.45555468257127973</c:v>
                </c:pt>
                <c:pt idx="7">
                  <c:v>0.47905225807927199</c:v>
                </c:pt>
                <c:pt idx="8">
                  <c:v>0.49949428387663808</c:v>
                </c:pt>
                <c:pt idx="9">
                  <c:v>0.51688075996322702</c:v>
                </c:pt>
                <c:pt idx="10">
                  <c:v>0.53121168633913296</c:v>
                </c:pt>
                <c:pt idx="11">
                  <c:v>0.54248706300468896</c:v>
                </c:pt>
                <c:pt idx="12">
                  <c:v>0.55070688995924844</c:v>
                </c:pt>
                <c:pt idx="13">
                  <c:v>0.55587116720332475</c:v>
                </c:pt>
                <c:pt idx="14">
                  <c:v>0.55797989473661413</c:v>
                </c:pt>
                <c:pt idx="15">
                  <c:v>0.55703307255917345</c:v>
                </c:pt>
              </c:numCache>
            </c:numRef>
          </c:val>
          <c:smooth val="0"/>
          <c:extLst>
            <c:ext xmlns:c16="http://schemas.microsoft.com/office/drawing/2014/chart" uri="{C3380CC4-5D6E-409C-BE32-E72D297353CC}">
              <c16:uniqueId val="{00000005-B271-46BE-B5B8-F788D6F5D333}"/>
            </c:ext>
          </c:extLst>
        </c:ser>
        <c:dLbls>
          <c:showLegendKey val="0"/>
          <c:showVal val="0"/>
          <c:showCatName val="0"/>
          <c:showSerName val="0"/>
          <c:showPercent val="0"/>
          <c:showBubbleSize val="0"/>
        </c:dLbls>
        <c:smooth val="0"/>
        <c:axId val="1187996312"/>
        <c:axId val="1187995952"/>
      </c:lineChart>
      <c:catAx>
        <c:axId val="1187996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7995952"/>
        <c:crosses val="autoZero"/>
        <c:auto val="1"/>
        <c:lblAlgn val="ctr"/>
        <c:lblOffset val="100"/>
        <c:noMultiLvlLbl val="0"/>
      </c:catAx>
      <c:valAx>
        <c:axId val="1187995952"/>
        <c:scaling>
          <c:orientation val="minMax"/>
          <c:max val="0.60000000000000009"/>
          <c:min val="0.2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7996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Radiative</a:t>
            </a:r>
            <a:r>
              <a:rPr lang="en-US" sz="1800" baseline="0" dirty="0"/>
              <a:t> Forcing Required to Change the Temperature by 1</a:t>
            </a:r>
            <a:r>
              <a:rPr lang="en-US" sz="1800" b="0" i="0" u="none" strike="noStrike" baseline="0" dirty="0">
                <a:effectLst/>
              </a:rPr>
              <a:t>°C </a:t>
            </a:r>
            <a:r>
              <a:rPr lang="en-US" sz="1800" baseline="0" dirty="0"/>
              <a:t>at Various CO2 PPMs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'AR6 CFFormula'!$AF$49</c:f>
              <c:strCache>
                <c:ptCount val="1"/>
                <c:pt idx="0">
                  <c:v>350</c:v>
                </c:pt>
              </c:strCache>
            </c:strRef>
          </c:tx>
          <c:spPr>
            <a:ln w="28575" cap="rnd">
              <a:solidFill>
                <a:schemeClr val="accent1"/>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CFFormula'!$AG$49:$AV$49</c:f>
              <c:numCache>
                <c:formatCode>0.00</c:formatCode>
                <c:ptCount val="16"/>
                <c:pt idx="0">
                  <c:v>1.8560841199448641</c:v>
                </c:pt>
                <c:pt idx="1">
                  <c:v>1.8332482164309118</c:v>
                </c:pt>
                <c:pt idx="2">
                  <c:v>1.8124654372634055</c:v>
                </c:pt>
                <c:pt idx="3">
                  <c:v>1.7936156439000353</c:v>
                </c:pt>
                <c:pt idx="4">
                  <c:v>1.7765932469678667</c:v>
                </c:pt>
                <c:pt idx="5">
                  <c:v>1.7613056145397001</c:v>
                </c:pt>
                <c:pt idx="6">
                  <c:v>1.7476717284167596</c:v>
                </c:pt>
                <c:pt idx="7">
                  <c:v>1.735621049959819</c:v>
                </c:pt>
                <c:pt idx="8">
                  <c:v>1.7250925643588049</c:v>
                </c:pt>
                <c:pt idx="9">
                  <c:v>1.7160339781281031</c:v>
                </c:pt>
                <c:pt idx="10">
                  <c:v>1.708401049403443</c:v>
                </c:pt>
                <c:pt idx="11">
                  <c:v>1.7021570345565524</c:v>
                </c:pt>
                <c:pt idx="12">
                  <c:v>1.6972722378948606</c:v>
                </c:pt>
                <c:pt idx="13">
                  <c:v>1.6937236539474267</c:v>
                </c:pt>
                <c:pt idx="14">
                  <c:v>1.6914946941978224</c:v>
                </c:pt>
                <c:pt idx="15">
                  <c:v>1.6905749921320397</c:v>
                </c:pt>
              </c:numCache>
            </c:numRef>
          </c:val>
          <c:smooth val="0"/>
          <c:extLst>
            <c:ext xmlns:c16="http://schemas.microsoft.com/office/drawing/2014/chart" uri="{C3380CC4-5D6E-409C-BE32-E72D297353CC}">
              <c16:uniqueId val="{00000000-B35D-4642-89EC-300547CB3FB9}"/>
            </c:ext>
          </c:extLst>
        </c:ser>
        <c:ser>
          <c:idx val="1"/>
          <c:order val="1"/>
          <c:tx>
            <c:strRef>
              <c:f>'AR6 CFFormula'!$AF$50</c:f>
              <c:strCache>
                <c:ptCount val="1"/>
                <c:pt idx="0">
                  <c:v>400</c:v>
                </c:pt>
              </c:strCache>
            </c:strRef>
          </c:tx>
          <c:spPr>
            <a:ln w="28575" cap="rnd">
              <a:solidFill>
                <a:schemeClr val="accent2"/>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CFFormula'!$AG$50:$AV$50</c:f>
              <c:numCache>
                <c:formatCode>0.00</c:formatCode>
                <c:ptCount val="16"/>
                <c:pt idx="0">
                  <c:v>2.0785894514170606</c:v>
                </c:pt>
                <c:pt idx="1">
                  <c:v>2.020893580566554</c:v>
                </c:pt>
                <c:pt idx="2">
                  <c:v>1.9700958989968729</c:v>
                </c:pt>
                <c:pt idx="3">
                  <c:v>1.9254015813121541</c:v>
                </c:pt>
                <c:pt idx="4">
                  <c:v>1.8861568152847019</c:v>
                </c:pt>
                <c:pt idx="5">
                  <c:v>1.8518215981207049</c:v>
                </c:pt>
                <c:pt idx="6">
                  <c:v>1.8219489279251424</c:v>
                </c:pt>
                <c:pt idx="7">
                  <c:v>1.7961687552016126</c:v>
                </c:pt>
                <c:pt idx="8">
                  <c:v>1.7741755295537769</c:v>
                </c:pt>
                <c:pt idx="9">
                  <c:v>1.7557185021346173</c:v>
                </c:pt>
                <c:pt idx="10">
                  <c:v>1.7405941732891366</c:v>
                </c:pt>
                <c:pt idx="11">
                  <c:v>1.7286404386029961</c:v>
                </c:pt>
                <c:pt idx="12">
                  <c:v>1.7197321058233908</c:v>
                </c:pt>
                <c:pt idx="13">
                  <c:v>1.713777543745842</c:v>
                </c:pt>
                <c:pt idx="14">
                  <c:v>1.7107162917026058</c:v>
                </c:pt>
                <c:pt idx="15">
                  <c:v>1.7105175113418258</c:v>
                </c:pt>
              </c:numCache>
            </c:numRef>
          </c:val>
          <c:smooth val="0"/>
          <c:extLst>
            <c:ext xmlns:c16="http://schemas.microsoft.com/office/drawing/2014/chart" uri="{C3380CC4-5D6E-409C-BE32-E72D297353CC}">
              <c16:uniqueId val="{00000001-B35D-4642-89EC-300547CB3FB9}"/>
            </c:ext>
          </c:extLst>
        </c:ser>
        <c:ser>
          <c:idx val="2"/>
          <c:order val="2"/>
          <c:tx>
            <c:strRef>
              <c:f>'AR6 CFFormula'!$AF$51</c:f>
              <c:strCache>
                <c:ptCount val="1"/>
                <c:pt idx="0">
                  <c:v>450</c:v>
                </c:pt>
              </c:strCache>
            </c:strRef>
          </c:tx>
          <c:spPr>
            <a:ln w="28575" cap="rnd">
              <a:solidFill>
                <a:schemeClr val="accent3"/>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CFFormula'!$AG$51:$AV$51</c:f>
              <c:numCache>
                <c:formatCode>0.00</c:formatCode>
                <c:ptCount val="16"/>
                <c:pt idx="0">
                  <c:v>2.3617084770470282</c:v>
                </c:pt>
                <c:pt idx="1">
                  <c:v>2.251332724054834</c:v>
                </c:pt>
                <c:pt idx="2">
                  <c:v>2.1577563792321537</c:v>
                </c:pt>
                <c:pt idx="3">
                  <c:v>2.0780892190992111</c:v>
                </c:pt>
                <c:pt idx="4">
                  <c:v>2.0101222573726525</c:v>
                </c:pt>
                <c:pt idx="5">
                  <c:v>1.9521450920331398</c:v>
                </c:pt>
                <c:pt idx="6">
                  <c:v>1.9028200325425697</c:v>
                </c:pt>
                <c:pt idx="7">
                  <c:v>1.8610936115951537</c:v>
                </c:pt>
                <c:pt idx="8">
                  <c:v>1.8261333440020378</c:v>
                </c:pt>
                <c:pt idx="9">
                  <c:v>1.7972819439786405</c:v>
                </c:pt>
                <c:pt idx="10">
                  <c:v>1.7740238946276188</c:v>
                </c:pt>
                <c:pt idx="11">
                  <c:v>1.7559609635268196</c:v>
                </c:pt>
                <c:pt idx="12">
                  <c:v>1.7427943644153923</c:v>
                </c:pt>
                <c:pt idx="13">
                  <c:v>1.7343120044485798</c:v>
                </c:pt>
                <c:pt idx="14">
                  <c:v>1.7303797665674525</c:v>
                </c:pt>
                <c:pt idx="15">
                  <c:v>1.7309361425377956</c:v>
                </c:pt>
              </c:numCache>
            </c:numRef>
          </c:val>
          <c:smooth val="0"/>
          <c:extLst>
            <c:ext xmlns:c16="http://schemas.microsoft.com/office/drawing/2014/chart" uri="{C3380CC4-5D6E-409C-BE32-E72D297353CC}">
              <c16:uniqueId val="{00000002-B35D-4642-89EC-300547CB3FB9}"/>
            </c:ext>
          </c:extLst>
        </c:ser>
        <c:ser>
          <c:idx val="3"/>
          <c:order val="3"/>
          <c:tx>
            <c:strRef>
              <c:f>'AR6 CFFormula'!$AF$52</c:f>
              <c:strCache>
                <c:ptCount val="1"/>
                <c:pt idx="0">
                  <c:v>500</c:v>
                </c:pt>
              </c:strCache>
            </c:strRef>
          </c:tx>
          <c:spPr>
            <a:ln w="28575" cap="rnd">
              <a:solidFill>
                <a:schemeClr val="accent4"/>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CFFormula'!$AG$52:$AV$52</c:f>
              <c:numCache>
                <c:formatCode>0.00</c:formatCode>
                <c:ptCount val="16"/>
                <c:pt idx="0">
                  <c:v>2.7341148354254852</c:v>
                </c:pt>
                <c:pt idx="1">
                  <c:v>2.5410888741666016</c:v>
                </c:pt>
                <c:pt idx="2">
                  <c:v>2.3849318460654954</c:v>
                </c:pt>
                <c:pt idx="3">
                  <c:v>2.2570794815349262</c:v>
                </c:pt>
                <c:pt idx="4">
                  <c:v>2.1515289729406608</c:v>
                </c:pt>
                <c:pt idx="5">
                  <c:v>2.0639613799219036</c:v>
                </c:pt>
                <c:pt idx="6">
                  <c:v>1.9912038806738026</c:v>
                </c:pt>
                <c:pt idx="7">
                  <c:v>1.9308880729942337</c:v>
                </c:pt>
                <c:pt idx="8">
                  <c:v>1.8812262028277451</c:v>
                </c:pt>
                <c:pt idx="9">
                  <c:v>1.8408609790883377</c:v>
                </c:pt>
                <c:pt idx="10">
                  <c:v>1.8087628586316118</c:v>
                </c:pt>
                <c:pt idx="11">
                  <c:v>1.7841589378663723</c:v>
                </c:pt>
                <c:pt idx="12">
                  <c:v>1.7664835779476638</c:v>
                </c:pt>
                <c:pt idx="13">
                  <c:v>1.7553445201329974</c:v>
                </c:pt>
                <c:pt idx="14">
                  <c:v>1.7505005331737644</c:v>
                </c:pt>
                <c:pt idx="15">
                  <c:v>1.7518481419086271</c:v>
                </c:pt>
              </c:numCache>
            </c:numRef>
          </c:val>
          <c:smooth val="0"/>
          <c:extLst>
            <c:ext xmlns:c16="http://schemas.microsoft.com/office/drawing/2014/chart" uri="{C3380CC4-5D6E-409C-BE32-E72D297353CC}">
              <c16:uniqueId val="{00000003-B35D-4642-89EC-300547CB3FB9}"/>
            </c:ext>
          </c:extLst>
        </c:ser>
        <c:ser>
          <c:idx val="4"/>
          <c:order val="4"/>
          <c:tx>
            <c:strRef>
              <c:f>'AR6 CFFormula'!$AF$53</c:f>
              <c:strCache>
                <c:ptCount val="1"/>
                <c:pt idx="0">
                  <c:v>550</c:v>
                </c:pt>
              </c:strCache>
            </c:strRef>
          </c:tx>
          <c:spPr>
            <a:ln w="28575" cap="rnd">
              <a:solidFill>
                <a:schemeClr val="accent5"/>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CFFormula'!$AG$53:$AV$53</c:f>
              <c:numCache>
                <c:formatCode>0.00</c:formatCode>
                <c:ptCount val="16"/>
                <c:pt idx="0">
                  <c:v>3.2459535047226331</c:v>
                </c:pt>
                <c:pt idx="1">
                  <c:v>2.9164482351271031</c:v>
                </c:pt>
                <c:pt idx="2">
                  <c:v>2.6655717311985296</c:v>
                </c:pt>
                <c:pt idx="3">
                  <c:v>2.4698094434574891</c:v>
                </c:pt>
                <c:pt idx="4">
                  <c:v>2.3143363337758678</c:v>
                </c:pt>
                <c:pt idx="5">
                  <c:v>2.1893653291123512</c:v>
                </c:pt>
                <c:pt idx="6">
                  <c:v>2.0881983425897461</c:v>
                </c:pt>
                <c:pt idx="7">
                  <c:v>2.0061213432505101</c:v>
                </c:pt>
                <c:pt idx="8">
                  <c:v>1.9397466773618388</c:v>
                </c:pt>
                <c:pt idx="9">
                  <c:v>1.8866058682791198</c:v>
                </c:pt>
                <c:pt idx="10">
                  <c:v>1.8448895143229442</c:v>
                </c:pt>
                <c:pt idx="11">
                  <c:v>1.8132773228893695</c:v>
                </c:pt>
                <c:pt idx="12">
                  <c:v>1.7908256646767715</c:v>
                </c:pt>
                <c:pt idx="13">
                  <c:v>1.7768934334266973</c:v>
                </c:pt>
                <c:pt idx="14">
                  <c:v>1.7710947312882102</c:v>
                </c:pt>
                <c:pt idx="15">
                  <c:v>1.7732716097513317</c:v>
                </c:pt>
              </c:numCache>
            </c:numRef>
          </c:val>
          <c:smooth val="0"/>
          <c:extLst>
            <c:ext xmlns:c16="http://schemas.microsoft.com/office/drawing/2014/chart" uri="{C3380CC4-5D6E-409C-BE32-E72D297353CC}">
              <c16:uniqueId val="{00000004-B35D-4642-89EC-300547CB3FB9}"/>
            </c:ext>
          </c:extLst>
        </c:ser>
        <c:ser>
          <c:idx val="5"/>
          <c:order val="5"/>
          <c:tx>
            <c:strRef>
              <c:f>'AR6 CFFormula'!$AF$54</c:f>
              <c:strCache>
                <c:ptCount val="1"/>
                <c:pt idx="0">
                  <c:v>600</c:v>
                </c:pt>
              </c:strCache>
            </c:strRef>
          </c:tx>
          <c:spPr>
            <a:ln w="28575" cap="rnd">
              <a:solidFill>
                <a:schemeClr val="accent6"/>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CFFormula'!$AG$54:$AV$54</c:f>
              <c:numCache>
                <c:formatCode>0.00</c:formatCode>
                <c:ptCount val="16"/>
                <c:pt idx="0">
                  <c:v>3.9935673916825767</c:v>
                </c:pt>
                <c:pt idx="1">
                  <c:v>3.4219204739899785</c:v>
                </c:pt>
                <c:pt idx="2">
                  <c:v>3.0210669563601247</c:v>
                </c:pt>
                <c:pt idx="3">
                  <c:v>2.7268117142640591</c:v>
                </c:pt>
                <c:pt idx="4">
                  <c:v>2.5038002528551053</c:v>
                </c:pt>
                <c:pt idx="5">
                  <c:v>2.3309938690456447</c:v>
                </c:pt>
                <c:pt idx="6">
                  <c:v>2.1951261577550176</c:v>
                </c:pt>
                <c:pt idx="7">
                  <c:v>2.0874549344771554</c:v>
                </c:pt>
                <c:pt idx="8">
                  <c:v>2.0020249125553029</c:v>
                </c:pt>
                <c:pt idx="9">
                  <c:v>1.9346821887337111</c:v>
                </c:pt>
                <c:pt idx="10">
                  <c:v>1.8824887059461</c:v>
                </c:pt>
                <c:pt idx="11">
                  <c:v>1.8433619309947609</c:v>
                </c:pt>
                <c:pt idx="12">
                  <c:v>1.8158479914315193</c:v>
                </c:pt>
                <c:pt idx="13">
                  <c:v>1.7989779988610621</c:v>
                </c:pt>
                <c:pt idx="14">
                  <c:v>1.7921792692405785</c:v>
                </c:pt>
                <c:pt idx="15">
                  <c:v>1.7952255427235342</c:v>
                </c:pt>
              </c:numCache>
            </c:numRef>
          </c:val>
          <c:smooth val="0"/>
          <c:extLst>
            <c:ext xmlns:c16="http://schemas.microsoft.com/office/drawing/2014/chart" uri="{C3380CC4-5D6E-409C-BE32-E72D297353CC}">
              <c16:uniqueId val="{00000005-B35D-4642-89EC-300547CB3FB9}"/>
            </c:ext>
          </c:extLst>
        </c:ser>
        <c:dLbls>
          <c:showLegendKey val="0"/>
          <c:showVal val="0"/>
          <c:showCatName val="0"/>
          <c:showSerName val="0"/>
          <c:showPercent val="0"/>
          <c:showBubbleSize val="0"/>
        </c:dLbls>
        <c:smooth val="0"/>
        <c:axId val="1188027992"/>
        <c:axId val="1188023672"/>
      </c:lineChart>
      <c:catAx>
        <c:axId val="1188027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8023672"/>
        <c:crosses val="autoZero"/>
        <c:auto val="1"/>
        <c:lblAlgn val="ctr"/>
        <c:lblOffset val="100"/>
        <c:noMultiLvlLbl val="0"/>
      </c:catAx>
      <c:valAx>
        <c:axId val="1188023672"/>
        <c:scaling>
          <c:orientation val="minMax"/>
          <c:max val="4"/>
          <c:min val="1.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8027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Temperature Change (</a:t>
            </a:r>
            <a:r>
              <a:rPr lang="en-US" sz="1800" b="0" i="0" u="none" strike="noStrike" baseline="0" dirty="0">
                <a:effectLst/>
              </a:rPr>
              <a:t>°C)</a:t>
            </a:r>
            <a:r>
              <a:rPr lang="en-US" sz="1800" baseline="0" dirty="0"/>
              <a:t> for 1 W/m-2 of RF For Various CO2 PPMs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35008023362486"/>
          <c:y val="0.15922818068794031"/>
          <c:w val="0.85761079860403944"/>
          <c:h val="0.64973062577704099"/>
        </c:manualLayout>
      </c:layout>
      <c:lineChart>
        <c:grouping val="standard"/>
        <c:varyColors val="0"/>
        <c:ser>
          <c:idx val="0"/>
          <c:order val="0"/>
          <c:tx>
            <c:strRef>
              <c:f>'AR6 CFFormula'!$AF$24</c:f>
              <c:strCache>
                <c:ptCount val="1"/>
                <c:pt idx="0">
                  <c:v>350</c:v>
                </c:pt>
              </c:strCache>
            </c:strRef>
          </c:tx>
          <c:spPr>
            <a:ln w="28575" cap="rnd">
              <a:solidFill>
                <a:schemeClr val="accent1"/>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CFFormula'!$AG$24:$AV$24</c:f>
              <c:numCache>
                <c:formatCode>0.00</c:formatCode>
                <c:ptCount val="16"/>
                <c:pt idx="0">
                  <c:v>0.53876868470255834</c:v>
                </c:pt>
                <c:pt idx="1">
                  <c:v>0.54547987066741332</c:v>
                </c:pt>
                <c:pt idx="2">
                  <c:v>0.5517346590122425</c:v>
                </c:pt>
                <c:pt idx="3">
                  <c:v>0.55753304973723439</c:v>
                </c:pt>
                <c:pt idx="4">
                  <c:v>0.56287504284208678</c:v>
                </c:pt>
                <c:pt idx="5">
                  <c:v>0.56776063832700618</c:v>
                </c:pt>
                <c:pt idx="6">
                  <c:v>0.57218983619189978</c:v>
                </c:pt>
                <c:pt idx="7">
                  <c:v>0.57616263643676757</c:v>
                </c:pt>
                <c:pt idx="8">
                  <c:v>0.57967903906170237</c:v>
                </c:pt>
                <c:pt idx="9">
                  <c:v>0.58273904406649768</c:v>
                </c:pt>
                <c:pt idx="10">
                  <c:v>0.58534265145130315</c:v>
                </c:pt>
                <c:pt idx="11">
                  <c:v>0.58748986121631308</c:v>
                </c:pt>
                <c:pt idx="12">
                  <c:v>0.58918067336110291</c:v>
                </c:pt>
                <c:pt idx="13">
                  <c:v>0.59041508788601949</c:v>
                </c:pt>
                <c:pt idx="14">
                  <c:v>0.59119310479081455</c:v>
                </c:pt>
                <c:pt idx="15">
                  <c:v>0.59151472407554495</c:v>
                </c:pt>
              </c:numCache>
            </c:numRef>
          </c:val>
          <c:smooth val="0"/>
          <c:extLst>
            <c:ext xmlns:c16="http://schemas.microsoft.com/office/drawing/2014/chart" uri="{C3380CC4-5D6E-409C-BE32-E72D297353CC}">
              <c16:uniqueId val="{00000000-B271-46BE-B5B8-F788D6F5D333}"/>
            </c:ext>
          </c:extLst>
        </c:ser>
        <c:ser>
          <c:idx val="1"/>
          <c:order val="1"/>
          <c:tx>
            <c:strRef>
              <c:f>'AR6 CFFormula'!$AF$25</c:f>
              <c:strCache>
                <c:ptCount val="1"/>
                <c:pt idx="0">
                  <c:v>400</c:v>
                </c:pt>
              </c:strCache>
            </c:strRef>
          </c:tx>
          <c:spPr>
            <a:ln w="28575" cap="rnd">
              <a:solidFill>
                <a:schemeClr val="accent2"/>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CFFormula'!$AG$25:$AV$25</c:f>
              <c:numCache>
                <c:formatCode>0.00</c:formatCode>
                <c:ptCount val="16"/>
                <c:pt idx="0">
                  <c:v>0.48109548488195131</c:v>
                </c:pt>
                <c:pt idx="1">
                  <c:v>0.49483060840821302</c:v>
                </c:pt>
                <c:pt idx="2">
                  <c:v>0.5075895038963214</c:v>
                </c:pt>
                <c:pt idx="3">
                  <c:v>0.51937217134645941</c:v>
                </c:pt>
                <c:pt idx="4">
                  <c:v>0.53017861075833039</c:v>
                </c:pt>
                <c:pt idx="5">
                  <c:v>0.54000882213212975</c:v>
                </c:pt>
                <c:pt idx="6">
                  <c:v>0.54886280546777577</c:v>
                </c:pt>
                <c:pt idx="7">
                  <c:v>0.55674056076526846</c:v>
                </c:pt>
                <c:pt idx="8">
                  <c:v>0.56364208802468951</c:v>
                </c:pt>
                <c:pt idx="9">
                  <c:v>0.56956738724584355</c:v>
                </c:pt>
                <c:pt idx="10">
                  <c:v>0.57451645842886911</c:v>
                </c:pt>
                <c:pt idx="11">
                  <c:v>0.57848930157398826</c:v>
                </c:pt>
                <c:pt idx="12">
                  <c:v>0.58148591668073202</c:v>
                </c:pt>
                <c:pt idx="13">
                  <c:v>0.58350630374948054</c:v>
                </c:pt>
                <c:pt idx="14">
                  <c:v>0.58455046277997447</c:v>
                </c:pt>
                <c:pt idx="15">
                  <c:v>0.58461839377227065</c:v>
                </c:pt>
              </c:numCache>
            </c:numRef>
          </c:val>
          <c:smooth val="0"/>
          <c:extLst>
            <c:ext xmlns:c16="http://schemas.microsoft.com/office/drawing/2014/chart" uri="{C3380CC4-5D6E-409C-BE32-E72D297353CC}">
              <c16:uniqueId val="{00000001-B271-46BE-B5B8-F788D6F5D333}"/>
            </c:ext>
          </c:extLst>
        </c:ser>
        <c:ser>
          <c:idx val="2"/>
          <c:order val="2"/>
          <c:tx>
            <c:strRef>
              <c:f>'AR6 CFFormula'!$AF$26</c:f>
              <c:strCache>
                <c:ptCount val="1"/>
                <c:pt idx="0">
                  <c:v>450</c:v>
                </c:pt>
              </c:strCache>
            </c:strRef>
          </c:tx>
          <c:spPr>
            <a:ln w="28575" cap="rnd">
              <a:solidFill>
                <a:schemeClr val="accent3"/>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CFFormula'!$AG$26:$AV$26</c:f>
              <c:numCache>
                <c:formatCode>0.00</c:formatCode>
                <c:ptCount val="16"/>
                <c:pt idx="0">
                  <c:v>0.42342228506134427</c:v>
                </c:pt>
                <c:pt idx="1">
                  <c:v>0.44418134614901272</c:v>
                </c:pt>
                <c:pt idx="2">
                  <c:v>0.46344434878040031</c:v>
                </c:pt>
                <c:pt idx="3">
                  <c:v>0.48121129295568443</c:v>
                </c:pt>
                <c:pt idx="4">
                  <c:v>0.497482178674574</c:v>
                </c:pt>
                <c:pt idx="5">
                  <c:v>0.51225700593725332</c:v>
                </c:pt>
                <c:pt idx="6">
                  <c:v>0.52553577474365176</c:v>
                </c:pt>
                <c:pt idx="7">
                  <c:v>0.53731848509376934</c:v>
                </c:pt>
                <c:pt idx="8">
                  <c:v>0.54760513698767666</c:v>
                </c:pt>
                <c:pt idx="9">
                  <c:v>0.55639573042518942</c:v>
                </c:pt>
                <c:pt idx="10">
                  <c:v>0.56369026540643508</c:v>
                </c:pt>
                <c:pt idx="11">
                  <c:v>0.56948874193166343</c:v>
                </c:pt>
                <c:pt idx="12">
                  <c:v>0.57379116000036112</c:v>
                </c:pt>
                <c:pt idx="13">
                  <c:v>0.57659751961294159</c:v>
                </c:pt>
                <c:pt idx="14">
                  <c:v>0.57790782076913438</c:v>
                </c:pt>
                <c:pt idx="15">
                  <c:v>0.57772206346899635</c:v>
                </c:pt>
              </c:numCache>
            </c:numRef>
          </c:val>
          <c:smooth val="0"/>
          <c:extLst>
            <c:ext xmlns:c16="http://schemas.microsoft.com/office/drawing/2014/chart" uri="{C3380CC4-5D6E-409C-BE32-E72D297353CC}">
              <c16:uniqueId val="{00000002-B271-46BE-B5B8-F788D6F5D333}"/>
            </c:ext>
          </c:extLst>
        </c:ser>
        <c:ser>
          <c:idx val="3"/>
          <c:order val="3"/>
          <c:tx>
            <c:strRef>
              <c:f>'AR6 CFFormula'!$AF$27</c:f>
              <c:strCache>
                <c:ptCount val="1"/>
                <c:pt idx="0">
                  <c:v>500</c:v>
                </c:pt>
              </c:strCache>
            </c:strRef>
          </c:tx>
          <c:spPr>
            <a:ln w="28575" cap="rnd">
              <a:solidFill>
                <a:schemeClr val="accent4"/>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CFFormula'!$AG$27:$AV$27</c:f>
              <c:numCache>
                <c:formatCode>0.00</c:formatCode>
                <c:ptCount val="16"/>
                <c:pt idx="0">
                  <c:v>0.36574908524073724</c:v>
                </c:pt>
                <c:pt idx="1">
                  <c:v>0.39353208388981242</c:v>
                </c:pt>
                <c:pt idx="2">
                  <c:v>0.41929919366447921</c:v>
                </c:pt>
                <c:pt idx="3">
                  <c:v>0.44305041456490946</c:v>
                </c:pt>
                <c:pt idx="4">
                  <c:v>0.46478574659081762</c:v>
                </c:pt>
                <c:pt idx="5">
                  <c:v>0.48450518974237688</c:v>
                </c:pt>
                <c:pt idx="6">
                  <c:v>0.50220874401952775</c:v>
                </c:pt>
                <c:pt idx="7">
                  <c:v>0.51789640942227022</c:v>
                </c:pt>
                <c:pt idx="8">
                  <c:v>0.5315681859506638</c:v>
                </c:pt>
                <c:pt idx="9">
                  <c:v>0.54322407360453528</c:v>
                </c:pt>
                <c:pt idx="10">
                  <c:v>0.55286407238400104</c:v>
                </c:pt>
                <c:pt idx="11">
                  <c:v>0.56048818228933861</c:v>
                </c:pt>
                <c:pt idx="12">
                  <c:v>0.56609640331999023</c:v>
                </c:pt>
                <c:pt idx="13">
                  <c:v>0.56968873547640264</c:v>
                </c:pt>
                <c:pt idx="14">
                  <c:v>0.5712651787582943</c:v>
                </c:pt>
                <c:pt idx="15">
                  <c:v>0.57082573316572205</c:v>
                </c:pt>
              </c:numCache>
            </c:numRef>
          </c:val>
          <c:smooth val="0"/>
          <c:extLst>
            <c:ext xmlns:c16="http://schemas.microsoft.com/office/drawing/2014/chart" uri="{C3380CC4-5D6E-409C-BE32-E72D297353CC}">
              <c16:uniqueId val="{00000003-B271-46BE-B5B8-F788D6F5D333}"/>
            </c:ext>
          </c:extLst>
        </c:ser>
        <c:ser>
          <c:idx val="4"/>
          <c:order val="4"/>
          <c:tx>
            <c:strRef>
              <c:f>'AR6 CFFormula'!$AF$28</c:f>
              <c:strCache>
                <c:ptCount val="1"/>
                <c:pt idx="0">
                  <c:v>550</c:v>
                </c:pt>
              </c:strCache>
            </c:strRef>
          </c:tx>
          <c:spPr>
            <a:ln w="28575" cap="rnd">
              <a:solidFill>
                <a:schemeClr val="accent5"/>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CFFormula'!$AG$28:$AV$28</c:f>
              <c:numCache>
                <c:formatCode>0.00</c:formatCode>
                <c:ptCount val="16"/>
                <c:pt idx="0">
                  <c:v>0.3080758854201302</c:v>
                </c:pt>
                <c:pt idx="1">
                  <c:v>0.34288282163061212</c:v>
                </c:pt>
                <c:pt idx="2">
                  <c:v>0.37515403854855811</c:v>
                </c:pt>
                <c:pt idx="3">
                  <c:v>0.40488953617413448</c:v>
                </c:pt>
                <c:pt idx="4">
                  <c:v>0.43208931450706123</c:v>
                </c:pt>
                <c:pt idx="5">
                  <c:v>0.45675337354750045</c:v>
                </c:pt>
                <c:pt idx="6">
                  <c:v>0.47888171329540374</c:v>
                </c:pt>
                <c:pt idx="7">
                  <c:v>0.4984743337507711</c:v>
                </c:pt>
                <c:pt idx="8">
                  <c:v>0.51553123491365094</c:v>
                </c:pt>
                <c:pt idx="9">
                  <c:v>0.53005241678388115</c:v>
                </c:pt>
                <c:pt idx="10">
                  <c:v>0.542037879361567</c:v>
                </c:pt>
                <c:pt idx="11">
                  <c:v>0.55148762264701379</c:v>
                </c:pt>
                <c:pt idx="12">
                  <c:v>0.55840164663961933</c:v>
                </c:pt>
                <c:pt idx="13">
                  <c:v>0.56277995133986369</c:v>
                </c:pt>
                <c:pt idx="14">
                  <c:v>0.56462253674745422</c:v>
                </c:pt>
                <c:pt idx="15">
                  <c:v>0.56392940286244775</c:v>
                </c:pt>
              </c:numCache>
            </c:numRef>
          </c:val>
          <c:smooth val="0"/>
          <c:extLst>
            <c:ext xmlns:c16="http://schemas.microsoft.com/office/drawing/2014/chart" uri="{C3380CC4-5D6E-409C-BE32-E72D297353CC}">
              <c16:uniqueId val="{00000004-B271-46BE-B5B8-F788D6F5D333}"/>
            </c:ext>
          </c:extLst>
        </c:ser>
        <c:ser>
          <c:idx val="5"/>
          <c:order val="5"/>
          <c:tx>
            <c:strRef>
              <c:f>'AR6 CFFormula'!$AF$29</c:f>
              <c:strCache>
                <c:ptCount val="1"/>
                <c:pt idx="0">
                  <c:v>600</c:v>
                </c:pt>
              </c:strCache>
            </c:strRef>
          </c:tx>
          <c:spPr>
            <a:ln w="28575" cap="rnd">
              <a:solidFill>
                <a:schemeClr val="accent6"/>
              </a:solidFill>
              <a:round/>
            </a:ln>
            <a:effectLst/>
          </c:spPr>
          <c:marker>
            <c:symbol val="none"/>
          </c:marker>
          <c:cat>
            <c:numRef>
              <c:f>'AR6 CFFormula'!$AG$23:$AV$23</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CFFormula'!$AG$29:$AV$29</c:f>
              <c:numCache>
                <c:formatCode>0.00</c:formatCode>
                <c:ptCount val="16"/>
                <c:pt idx="0">
                  <c:v>0.25040268559952317</c:v>
                </c:pt>
                <c:pt idx="1">
                  <c:v>0.29223355937141182</c:v>
                </c:pt>
                <c:pt idx="2">
                  <c:v>0.33100888343263701</c:v>
                </c:pt>
                <c:pt idx="3">
                  <c:v>0.3667286577833595</c:v>
                </c:pt>
                <c:pt idx="4">
                  <c:v>0.39939288242330484</c:v>
                </c:pt>
                <c:pt idx="5">
                  <c:v>0.42900155735262402</c:v>
                </c:pt>
                <c:pt idx="6">
                  <c:v>0.45555468257127973</c:v>
                </c:pt>
                <c:pt idx="7">
                  <c:v>0.47905225807927199</c:v>
                </c:pt>
                <c:pt idx="8">
                  <c:v>0.49949428387663808</c:v>
                </c:pt>
                <c:pt idx="9">
                  <c:v>0.51688075996322702</c:v>
                </c:pt>
                <c:pt idx="10">
                  <c:v>0.53121168633913296</c:v>
                </c:pt>
                <c:pt idx="11">
                  <c:v>0.54248706300468896</c:v>
                </c:pt>
                <c:pt idx="12">
                  <c:v>0.55070688995924844</c:v>
                </c:pt>
                <c:pt idx="13">
                  <c:v>0.55587116720332475</c:v>
                </c:pt>
                <c:pt idx="14">
                  <c:v>0.55797989473661413</c:v>
                </c:pt>
                <c:pt idx="15">
                  <c:v>0.55703307255917345</c:v>
                </c:pt>
              </c:numCache>
            </c:numRef>
          </c:val>
          <c:smooth val="0"/>
          <c:extLst>
            <c:ext xmlns:c16="http://schemas.microsoft.com/office/drawing/2014/chart" uri="{C3380CC4-5D6E-409C-BE32-E72D297353CC}">
              <c16:uniqueId val="{00000005-B271-46BE-B5B8-F788D6F5D333}"/>
            </c:ext>
          </c:extLst>
        </c:ser>
        <c:dLbls>
          <c:showLegendKey val="0"/>
          <c:showVal val="0"/>
          <c:showCatName val="0"/>
          <c:showSerName val="0"/>
          <c:showPercent val="0"/>
          <c:showBubbleSize val="0"/>
        </c:dLbls>
        <c:smooth val="0"/>
        <c:axId val="1187996312"/>
        <c:axId val="1187995952"/>
      </c:lineChart>
      <c:catAx>
        <c:axId val="1187996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7995952"/>
        <c:crosses val="autoZero"/>
        <c:auto val="1"/>
        <c:lblAlgn val="ctr"/>
        <c:lblOffset val="100"/>
        <c:noMultiLvlLbl val="0"/>
      </c:catAx>
      <c:valAx>
        <c:axId val="1187995952"/>
        <c:scaling>
          <c:orientation val="minMax"/>
          <c:max val="0.60000000000000009"/>
          <c:min val="0.2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7996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Radiative</a:t>
            </a:r>
            <a:r>
              <a:rPr lang="en-US" sz="1800" baseline="0" dirty="0"/>
              <a:t> Forcing Required to Change the Temperature by 1</a:t>
            </a:r>
            <a:r>
              <a:rPr lang="en-US" sz="1800" b="0" i="0" u="none" strike="noStrike" baseline="0" dirty="0">
                <a:effectLst/>
              </a:rPr>
              <a:t>°C </a:t>
            </a:r>
            <a:r>
              <a:rPr lang="en-US" sz="1800" baseline="0" dirty="0"/>
              <a:t>at Various CO2 PPMs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'AR6 CFFormula'!$AF$49</c:f>
              <c:strCache>
                <c:ptCount val="1"/>
                <c:pt idx="0">
                  <c:v>350</c:v>
                </c:pt>
              </c:strCache>
            </c:strRef>
          </c:tx>
          <c:spPr>
            <a:ln w="28575" cap="rnd">
              <a:solidFill>
                <a:schemeClr val="accent1"/>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CFFormula'!$AG$49:$AV$49</c:f>
              <c:numCache>
                <c:formatCode>0.00</c:formatCode>
                <c:ptCount val="16"/>
                <c:pt idx="0">
                  <c:v>1.8560841199448641</c:v>
                </c:pt>
                <c:pt idx="1">
                  <c:v>1.8332482164309118</c:v>
                </c:pt>
                <c:pt idx="2">
                  <c:v>1.8124654372634055</c:v>
                </c:pt>
                <c:pt idx="3">
                  <c:v>1.7936156439000353</c:v>
                </c:pt>
                <c:pt idx="4">
                  <c:v>1.7765932469678667</c:v>
                </c:pt>
                <c:pt idx="5">
                  <c:v>1.7613056145397001</c:v>
                </c:pt>
                <c:pt idx="6">
                  <c:v>1.7476717284167596</c:v>
                </c:pt>
                <c:pt idx="7">
                  <c:v>1.735621049959819</c:v>
                </c:pt>
                <c:pt idx="8">
                  <c:v>1.7250925643588049</c:v>
                </c:pt>
                <c:pt idx="9">
                  <c:v>1.7160339781281031</c:v>
                </c:pt>
                <c:pt idx="10">
                  <c:v>1.708401049403443</c:v>
                </c:pt>
                <c:pt idx="11">
                  <c:v>1.7021570345565524</c:v>
                </c:pt>
                <c:pt idx="12">
                  <c:v>1.6972722378948606</c:v>
                </c:pt>
                <c:pt idx="13">
                  <c:v>1.6937236539474267</c:v>
                </c:pt>
                <c:pt idx="14">
                  <c:v>1.6914946941978224</c:v>
                </c:pt>
                <c:pt idx="15">
                  <c:v>1.6905749921320397</c:v>
                </c:pt>
              </c:numCache>
            </c:numRef>
          </c:val>
          <c:smooth val="0"/>
          <c:extLst>
            <c:ext xmlns:c16="http://schemas.microsoft.com/office/drawing/2014/chart" uri="{C3380CC4-5D6E-409C-BE32-E72D297353CC}">
              <c16:uniqueId val="{00000000-B35D-4642-89EC-300547CB3FB9}"/>
            </c:ext>
          </c:extLst>
        </c:ser>
        <c:ser>
          <c:idx val="1"/>
          <c:order val="1"/>
          <c:tx>
            <c:strRef>
              <c:f>'AR6 CFFormula'!$AF$50</c:f>
              <c:strCache>
                <c:ptCount val="1"/>
                <c:pt idx="0">
                  <c:v>400</c:v>
                </c:pt>
              </c:strCache>
            </c:strRef>
          </c:tx>
          <c:spPr>
            <a:ln w="28575" cap="rnd">
              <a:solidFill>
                <a:schemeClr val="accent2"/>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CFFormula'!$AG$50:$AV$50</c:f>
              <c:numCache>
                <c:formatCode>0.00</c:formatCode>
                <c:ptCount val="16"/>
                <c:pt idx="0">
                  <c:v>2.0785894514170606</c:v>
                </c:pt>
                <c:pt idx="1">
                  <c:v>2.020893580566554</c:v>
                </c:pt>
                <c:pt idx="2">
                  <c:v>1.9700958989968729</c:v>
                </c:pt>
                <c:pt idx="3">
                  <c:v>1.9254015813121541</c:v>
                </c:pt>
                <c:pt idx="4">
                  <c:v>1.8861568152847019</c:v>
                </c:pt>
                <c:pt idx="5">
                  <c:v>1.8518215981207049</c:v>
                </c:pt>
                <c:pt idx="6">
                  <c:v>1.8219489279251424</c:v>
                </c:pt>
                <c:pt idx="7">
                  <c:v>1.7961687552016126</c:v>
                </c:pt>
                <c:pt idx="8">
                  <c:v>1.7741755295537769</c:v>
                </c:pt>
                <c:pt idx="9">
                  <c:v>1.7557185021346173</c:v>
                </c:pt>
                <c:pt idx="10">
                  <c:v>1.7405941732891366</c:v>
                </c:pt>
                <c:pt idx="11">
                  <c:v>1.7286404386029961</c:v>
                </c:pt>
                <c:pt idx="12">
                  <c:v>1.7197321058233908</c:v>
                </c:pt>
                <c:pt idx="13">
                  <c:v>1.713777543745842</c:v>
                </c:pt>
                <c:pt idx="14">
                  <c:v>1.7107162917026058</c:v>
                </c:pt>
                <c:pt idx="15">
                  <c:v>1.7105175113418258</c:v>
                </c:pt>
              </c:numCache>
            </c:numRef>
          </c:val>
          <c:smooth val="0"/>
          <c:extLst>
            <c:ext xmlns:c16="http://schemas.microsoft.com/office/drawing/2014/chart" uri="{C3380CC4-5D6E-409C-BE32-E72D297353CC}">
              <c16:uniqueId val="{00000001-B35D-4642-89EC-300547CB3FB9}"/>
            </c:ext>
          </c:extLst>
        </c:ser>
        <c:ser>
          <c:idx val="2"/>
          <c:order val="2"/>
          <c:tx>
            <c:strRef>
              <c:f>'AR6 CFFormula'!$AF$51</c:f>
              <c:strCache>
                <c:ptCount val="1"/>
                <c:pt idx="0">
                  <c:v>450</c:v>
                </c:pt>
              </c:strCache>
            </c:strRef>
          </c:tx>
          <c:spPr>
            <a:ln w="28575" cap="rnd">
              <a:solidFill>
                <a:schemeClr val="accent3"/>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CFFormula'!$AG$51:$AV$51</c:f>
              <c:numCache>
                <c:formatCode>0.00</c:formatCode>
                <c:ptCount val="16"/>
                <c:pt idx="0">
                  <c:v>2.3617084770470282</c:v>
                </c:pt>
                <c:pt idx="1">
                  <c:v>2.251332724054834</c:v>
                </c:pt>
                <c:pt idx="2">
                  <c:v>2.1577563792321537</c:v>
                </c:pt>
                <c:pt idx="3">
                  <c:v>2.0780892190992111</c:v>
                </c:pt>
                <c:pt idx="4">
                  <c:v>2.0101222573726525</c:v>
                </c:pt>
                <c:pt idx="5">
                  <c:v>1.9521450920331398</c:v>
                </c:pt>
                <c:pt idx="6">
                  <c:v>1.9028200325425697</c:v>
                </c:pt>
                <c:pt idx="7">
                  <c:v>1.8610936115951537</c:v>
                </c:pt>
                <c:pt idx="8">
                  <c:v>1.8261333440020378</c:v>
                </c:pt>
                <c:pt idx="9">
                  <c:v>1.7972819439786405</c:v>
                </c:pt>
                <c:pt idx="10">
                  <c:v>1.7740238946276188</c:v>
                </c:pt>
                <c:pt idx="11">
                  <c:v>1.7559609635268196</c:v>
                </c:pt>
                <c:pt idx="12">
                  <c:v>1.7427943644153923</c:v>
                </c:pt>
                <c:pt idx="13">
                  <c:v>1.7343120044485798</c:v>
                </c:pt>
                <c:pt idx="14">
                  <c:v>1.7303797665674525</c:v>
                </c:pt>
                <c:pt idx="15">
                  <c:v>1.7309361425377956</c:v>
                </c:pt>
              </c:numCache>
            </c:numRef>
          </c:val>
          <c:smooth val="0"/>
          <c:extLst>
            <c:ext xmlns:c16="http://schemas.microsoft.com/office/drawing/2014/chart" uri="{C3380CC4-5D6E-409C-BE32-E72D297353CC}">
              <c16:uniqueId val="{00000002-B35D-4642-89EC-300547CB3FB9}"/>
            </c:ext>
          </c:extLst>
        </c:ser>
        <c:ser>
          <c:idx val="3"/>
          <c:order val="3"/>
          <c:tx>
            <c:strRef>
              <c:f>'AR6 CFFormula'!$AF$52</c:f>
              <c:strCache>
                <c:ptCount val="1"/>
                <c:pt idx="0">
                  <c:v>500</c:v>
                </c:pt>
              </c:strCache>
            </c:strRef>
          </c:tx>
          <c:spPr>
            <a:ln w="28575" cap="rnd">
              <a:solidFill>
                <a:schemeClr val="accent4"/>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CFFormula'!$AG$52:$AV$52</c:f>
              <c:numCache>
                <c:formatCode>0.00</c:formatCode>
                <c:ptCount val="16"/>
                <c:pt idx="0">
                  <c:v>2.7341148354254852</c:v>
                </c:pt>
                <c:pt idx="1">
                  <c:v>2.5410888741666016</c:v>
                </c:pt>
                <c:pt idx="2">
                  <c:v>2.3849318460654954</c:v>
                </c:pt>
                <c:pt idx="3">
                  <c:v>2.2570794815349262</c:v>
                </c:pt>
                <c:pt idx="4">
                  <c:v>2.1515289729406608</c:v>
                </c:pt>
                <c:pt idx="5">
                  <c:v>2.0639613799219036</c:v>
                </c:pt>
                <c:pt idx="6">
                  <c:v>1.9912038806738026</c:v>
                </c:pt>
                <c:pt idx="7">
                  <c:v>1.9308880729942337</c:v>
                </c:pt>
                <c:pt idx="8">
                  <c:v>1.8812262028277451</c:v>
                </c:pt>
                <c:pt idx="9">
                  <c:v>1.8408609790883377</c:v>
                </c:pt>
                <c:pt idx="10">
                  <c:v>1.8087628586316118</c:v>
                </c:pt>
                <c:pt idx="11">
                  <c:v>1.7841589378663723</c:v>
                </c:pt>
                <c:pt idx="12">
                  <c:v>1.7664835779476638</c:v>
                </c:pt>
                <c:pt idx="13">
                  <c:v>1.7553445201329974</c:v>
                </c:pt>
                <c:pt idx="14">
                  <c:v>1.7505005331737644</c:v>
                </c:pt>
                <c:pt idx="15">
                  <c:v>1.7518481419086271</c:v>
                </c:pt>
              </c:numCache>
            </c:numRef>
          </c:val>
          <c:smooth val="0"/>
          <c:extLst>
            <c:ext xmlns:c16="http://schemas.microsoft.com/office/drawing/2014/chart" uri="{C3380CC4-5D6E-409C-BE32-E72D297353CC}">
              <c16:uniqueId val="{00000003-B35D-4642-89EC-300547CB3FB9}"/>
            </c:ext>
          </c:extLst>
        </c:ser>
        <c:ser>
          <c:idx val="4"/>
          <c:order val="4"/>
          <c:tx>
            <c:strRef>
              <c:f>'AR6 CFFormula'!$AF$53</c:f>
              <c:strCache>
                <c:ptCount val="1"/>
                <c:pt idx="0">
                  <c:v>550</c:v>
                </c:pt>
              </c:strCache>
            </c:strRef>
          </c:tx>
          <c:spPr>
            <a:ln w="28575" cap="rnd">
              <a:solidFill>
                <a:schemeClr val="accent5"/>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CFFormula'!$AG$53:$AV$53</c:f>
              <c:numCache>
                <c:formatCode>0.00</c:formatCode>
                <c:ptCount val="16"/>
                <c:pt idx="0">
                  <c:v>3.2459535047226331</c:v>
                </c:pt>
                <c:pt idx="1">
                  <c:v>2.9164482351271031</c:v>
                </c:pt>
                <c:pt idx="2">
                  <c:v>2.6655717311985296</c:v>
                </c:pt>
                <c:pt idx="3">
                  <c:v>2.4698094434574891</c:v>
                </c:pt>
                <c:pt idx="4">
                  <c:v>2.3143363337758678</c:v>
                </c:pt>
                <c:pt idx="5">
                  <c:v>2.1893653291123512</c:v>
                </c:pt>
                <c:pt idx="6">
                  <c:v>2.0881983425897461</c:v>
                </c:pt>
                <c:pt idx="7">
                  <c:v>2.0061213432505101</c:v>
                </c:pt>
                <c:pt idx="8">
                  <c:v>1.9397466773618388</c:v>
                </c:pt>
                <c:pt idx="9">
                  <c:v>1.8866058682791198</c:v>
                </c:pt>
                <c:pt idx="10">
                  <c:v>1.8448895143229442</c:v>
                </c:pt>
                <c:pt idx="11">
                  <c:v>1.8132773228893695</c:v>
                </c:pt>
                <c:pt idx="12">
                  <c:v>1.7908256646767715</c:v>
                </c:pt>
                <c:pt idx="13">
                  <c:v>1.7768934334266973</c:v>
                </c:pt>
                <c:pt idx="14">
                  <c:v>1.7710947312882102</c:v>
                </c:pt>
                <c:pt idx="15">
                  <c:v>1.7732716097513317</c:v>
                </c:pt>
              </c:numCache>
            </c:numRef>
          </c:val>
          <c:smooth val="0"/>
          <c:extLst>
            <c:ext xmlns:c16="http://schemas.microsoft.com/office/drawing/2014/chart" uri="{C3380CC4-5D6E-409C-BE32-E72D297353CC}">
              <c16:uniqueId val="{00000004-B35D-4642-89EC-300547CB3FB9}"/>
            </c:ext>
          </c:extLst>
        </c:ser>
        <c:ser>
          <c:idx val="5"/>
          <c:order val="5"/>
          <c:tx>
            <c:strRef>
              <c:f>'AR6 CFFormula'!$AF$54</c:f>
              <c:strCache>
                <c:ptCount val="1"/>
                <c:pt idx="0">
                  <c:v>600</c:v>
                </c:pt>
              </c:strCache>
            </c:strRef>
          </c:tx>
          <c:spPr>
            <a:ln w="28575" cap="rnd">
              <a:solidFill>
                <a:schemeClr val="accent6"/>
              </a:solidFill>
              <a:round/>
            </a:ln>
            <a:effectLst/>
          </c:spPr>
          <c:marker>
            <c:symbol val="none"/>
          </c:marker>
          <c:cat>
            <c:numRef>
              <c:f>'AR6 CFFormula'!$AG$48:$AV$48</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 CFFormula'!$AG$54:$AV$54</c:f>
              <c:numCache>
                <c:formatCode>0.00</c:formatCode>
                <c:ptCount val="16"/>
                <c:pt idx="0">
                  <c:v>3.9935673916825767</c:v>
                </c:pt>
                <c:pt idx="1">
                  <c:v>3.4219204739899785</c:v>
                </c:pt>
                <c:pt idx="2">
                  <c:v>3.0210669563601247</c:v>
                </c:pt>
                <c:pt idx="3">
                  <c:v>2.7268117142640591</c:v>
                </c:pt>
                <c:pt idx="4">
                  <c:v>2.5038002528551053</c:v>
                </c:pt>
                <c:pt idx="5">
                  <c:v>2.3309938690456447</c:v>
                </c:pt>
                <c:pt idx="6">
                  <c:v>2.1951261577550176</c:v>
                </c:pt>
                <c:pt idx="7">
                  <c:v>2.0874549344771554</c:v>
                </c:pt>
                <c:pt idx="8">
                  <c:v>2.0020249125553029</c:v>
                </c:pt>
                <c:pt idx="9">
                  <c:v>1.9346821887337111</c:v>
                </c:pt>
                <c:pt idx="10">
                  <c:v>1.8824887059461</c:v>
                </c:pt>
                <c:pt idx="11">
                  <c:v>1.8433619309947609</c:v>
                </c:pt>
                <c:pt idx="12">
                  <c:v>1.8158479914315193</c:v>
                </c:pt>
                <c:pt idx="13">
                  <c:v>1.7989779988610621</c:v>
                </c:pt>
                <c:pt idx="14">
                  <c:v>1.7921792692405785</c:v>
                </c:pt>
                <c:pt idx="15">
                  <c:v>1.7952255427235342</c:v>
                </c:pt>
              </c:numCache>
            </c:numRef>
          </c:val>
          <c:smooth val="0"/>
          <c:extLst>
            <c:ext xmlns:c16="http://schemas.microsoft.com/office/drawing/2014/chart" uri="{C3380CC4-5D6E-409C-BE32-E72D297353CC}">
              <c16:uniqueId val="{00000005-B35D-4642-89EC-300547CB3FB9}"/>
            </c:ext>
          </c:extLst>
        </c:ser>
        <c:dLbls>
          <c:showLegendKey val="0"/>
          <c:showVal val="0"/>
          <c:showCatName val="0"/>
          <c:showSerName val="0"/>
          <c:showPercent val="0"/>
          <c:showBubbleSize val="0"/>
        </c:dLbls>
        <c:smooth val="0"/>
        <c:axId val="1188027992"/>
        <c:axId val="1188023672"/>
      </c:lineChart>
      <c:catAx>
        <c:axId val="1188027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8023672"/>
        <c:crosses val="autoZero"/>
        <c:auto val="1"/>
        <c:lblAlgn val="ctr"/>
        <c:lblOffset val="100"/>
        <c:noMultiLvlLbl val="0"/>
      </c:catAx>
      <c:valAx>
        <c:axId val="1188023672"/>
        <c:scaling>
          <c:orientation val="minMax"/>
          <c:max val="4"/>
          <c:min val="1.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8027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Difference</a:t>
            </a:r>
            <a:r>
              <a:rPr lang="en-US" sz="1800" baseline="0" dirty="0"/>
              <a:t> Between Scenario CO2 PPM and Calculated CO2 PPM for Various En-ROADs Temperature Increase Scenarios</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769632441532498E-2"/>
          <c:y val="9.8811594202898562E-2"/>
          <c:w val="0.92999272794040255"/>
          <c:h val="0.79430400547757618"/>
        </c:manualLayout>
      </c:layout>
      <c:lineChart>
        <c:grouping val="standard"/>
        <c:varyColors val="0"/>
        <c:ser>
          <c:idx val="1"/>
          <c:order val="0"/>
          <c:tx>
            <c:strRef>
              <c:f>EnRoads_RawData!$P$2</c:f>
              <c:strCache>
                <c:ptCount val="1"/>
                <c:pt idx="0">
                  <c:v>1.6</c:v>
                </c:pt>
              </c:strCache>
            </c:strRef>
          </c:tx>
          <c:spPr>
            <a:ln w="28575" cap="rnd">
              <a:solidFill>
                <a:schemeClr val="accent2"/>
              </a:solidFill>
              <a:round/>
            </a:ln>
            <a:effectLst/>
          </c:spPr>
          <c:marker>
            <c:symbol val="none"/>
          </c:marker>
          <c:cat>
            <c:strRef>
              <c:f>EnRoads_RawData!$N$3:$N$78</c:f>
              <c:strCache>
                <c:ptCount val="7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pt idx="41">
                  <c:v>2066</c:v>
                </c:pt>
                <c:pt idx="42">
                  <c:v>2067</c:v>
                </c:pt>
                <c:pt idx="43">
                  <c:v>2068</c:v>
                </c:pt>
                <c:pt idx="44">
                  <c:v>2069</c:v>
                </c:pt>
                <c:pt idx="45">
                  <c:v>2070</c:v>
                </c:pt>
                <c:pt idx="46">
                  <c:v>2071</c:v>
                </c:pt>
                <c:pt idx="47">
                  <c:v>2072</c:v>
                </c:pt>
                <c:pt idx="48">
                  <c:v>2073</c:v>
                </c:pt>
                <c:pt idx="49">
                  <c:v>2074</c:v>
                </c:pt>
                <c:pt idx="50">
                  <c:v>2075</c:v>
                </c:pt>
                <c:pt idx="51">
                  <c:v>2076</c:v>
                </c:pt>
                <c:pt idx="52">
                  <c:v>2077</c:v>
                </c:pt>
                <c:pt idx="53">
                  <c:v>2078</c:v>
                </c:pt>
                <c:pt idx="54">
                  <c:v>2079</c:v>
                </c:pt>
                <c:pt idx="55">
                  <c:v>2080</c:v>
                </c:pt>
                <c:pt idx="56">
                  <c:v>2081</c:v>
                </c:pt>
                <c:pt idx="57">
                  <c:v>2082</c:v>
                </c:pt>
                <c:pt idx="58">
                  <c:v>2083</c:v>
                </c:pt>
                <c:pt idx="59">
                  <c:v>2084</c:v>
                </c:pt>
                <c:pt idx="60">
                  <c:v>2085</c:v>
                </c:pt>
                <c:pt idx="61">
                  <c:v>2086</c:v>
                </c:pt>
                <c:pt idx="62">
                  <c:v>2087</c:v>
                </c:pt>
                <c:pt idx="63">
                  <c:v>2088</c:v>
                </c:pt>
                <c:pt idx="64">
                  <c:v>2089</c:v>
                </c:pt>
                <c:pt idx="65">
                  <c:v>2090</c:v>
                </c:pt>
                <c:pt idx="66">
                  <c:v>2091</c:v>
                </c:pt>
                <c:pt idx="67">
                  <c:v>2092</c:v>
                </c:pt>
                <c:pt idx="68">
                  <c:v>2093</c:v>
                </c:pt>
                <c:pt idx="69">
                  <c:v>2094</c:v>
                </c:pt>
                <c:pt idx="70">
                  <c:v>2095</c:v>
                </c:pt>
                <c:pt idx="71">
                  <c:v>2096</c:v>
                </c:pt>
                <c:pt idx="72">
                  <c:v>2097</c:v>
                </c:pt>
                <c:pt idx="73">
                  <c:v>2098</c:v>
                </c:pt>
                <c:pt idx="74">
                  <c:v>2099</c:v>
                </c:pt>
                <c:pt idx="75">
                  <c:v>2100</c:v>
                </c:pt>
              </c:strCache>
            </c:strRef>
          </c:cat>
          <c:val>
            <c:numRef>
              <c:f>EnRoads_RawData!$P$3:$P$78</c:f>
              <c:numCache>
                <c:formatCode>0.00</c:formatCode>
                <c:ptCount val="76"/>
                <c:pt idx="0">
                  <c:v>0</c:v>
                </c:pt>
                <c:pt idx="1">
                  <c:v>3.4064317057755034E-2</c:v>
                </c:pt>
                <c:pt idx="2">
                  <c:v>5.9740745584633714E-2</c:v>
                </c:pt>
                <c:pt idx="3">
                  <c:v>7.8927954213554585E-2</c:v>
                </c:pt>
                <c:pt idx="4">
                  <c:v>7.085992479755987E-2</c:v>
                </c:pt>
                <c:pt idx="5">
                  <c:v>5.4181570483706309E-2</c:v>
                </c:pt>
                <c:pt idx="6">
                  <c:v>5.4309997362338436E-3</c:v>
                </c:pt>
                <c:pt idx="7">
                  <c:v>-6.3673598886623495E-2</c:v>
                </c:pt>
                <c:pt idx="8">
                  <c:v>-0.14151813027780236</c:v>
                </c:pt>
                <c:pt idx="9">
                  <c:v>-0.23213039964764448</c:v>
                </c:pt>
                <c:pt idx="10">
                  <c:v>-0.33547799085437191</c:v>
                </c:pt>
                <c:pt idx="11">
                  <c:v>-0.40625925451990952</c:v>
                </c:pt>
                <c:pt idx="12">
                  <c:v>-0.47217932947609143</c:v>
                </c:pt>
                <c:pt idx="13">
                  <c:v>-0.51644021594592004</c:v>
                </c:pt>
                <c:pt idx="14">
                  <c:v>-0.52535639990082927</c:v>
                </c:pt>
                <c:pt idx="15">
                  <c:v>-0.52399411077431068</c:v>
                </c:pt>
                <c:pt idx="16">
                  <c:v>-0.49222358233862451</c:v>
                </c:pt>
                <c:pt idx="17">
                  <c:v>-0.45405036191556292</c:v>
                </c:pt>
                <c:pt idx="18">
                  <c:v>-0.40630571210658672</c:v>
                </c:pt>
                <c:pt idx="19">
                  <c:v>-0.34904491633415091</c:v>
                </c:pt>
                <c:pt idx="20">
                  <c:v>-0.29590335936165957</c:v>
                </c:pt>
                <c:pt idx="21">
                  <c:v>-0.24230622071416974</c:v>
                </c:pt>
                <c:pt idx="22">
                  <c:v>-0.18528933822437921</c:v>
                </c:pt>
                <c:pt idx="23">
                  <c:v>-0.11934641617619945</c:v>
                </c:pt>
                <c:pt idx="24">
                  <c:v>-5.9947051501978876E-2</c:v>
                </c:pt>
                <c:pt idx="25">
                  <c:v>-5.976503644035347E-3</c:v>
                </c:pt>
                <c:pt idx="26">
                  <c:v>5.3679967955474694E-2</c:v>
                </c:pt>
                <c:pt idx="27">
                  <c:v>0.1183441273856829</c:v>
                </c:pt>
                <c:pt idx="28">
                  <c:v>0.18923435843800007</c:v>
                </c:pt>
                <c:pt idx="29">
                  <c:v>0.26813113234533148</c:v>
                </c:pt>
                <c:pt idx="30">
                  <c:v>0.35785336563498049</c:v>
                </c:pt>
                <c:pt idx="31">
                  <c:v>0.45160011082100482</c:v>
                </c:pt>
                <c:pt idx="32">
                  <c:v>0.55289860683279812</c:v>
                </c:pt>
                <c:pt idx="33">
                  <c:v>0.65405646357822889</c:v>
                </c:pt>
                <c:pt idx="34">
                  <c:v>0.74774863149099247</c:v>
                </c:pt>
                <c:pt idx="35">
                  <c:v>0.84554405567649837</c:v>
                </c:pt>
                <c:pt idx="36">
                  <c:v>0.93940563632463636</c:v>
                </c:pt>
                <c:pt idx="37">
                  <c:v>1.0411949335746726</c:v>
                </c:pt>
                <c:pt idx="38">
                  <c:v>1.1317875236612736</c:v>
                </c:pt>
                <c:pt idx="39">
                  <c:v>1.2233360463021654</c:v>
                </c:pt>
                <c:pt idx="40">
                  <c:v>1.306599383128173</c:v>
                </c:pt>
                <c:pt idx="41">
                  <c:v>1.3827283235809205</c:v>
                </c:pt>
                <c:pt idx="42">
                  <c:v>1.4532340880789434</c:v>
                </c:pt>
                <c:pt idx="43">
                  <c:v>1.5191546100982691</c:v>
                </c:pt>
                <c:pt idx="44">
                  <c:v>1.5718823681797858</c:v>
                </c:pt>
                <c:pt idx="45">
                  <c:v>1.6219687015777708</c:v>
                </c:pt>
                <c:pt idx="46">
                  <c:v>1.6599465240826135</c:v>
                </c:pt>
                <c:pt idx="47">
                  <c:v>1.6967112277354772</c:v>
                </c:pt>
                <c:pt idx="48">
                  <c:v>1.7223756685018543</c:v>
                </c:pt>
                <c:pt idx="49">
                  <c:v>1.737422346056178</c:v>
                </c:pt>
                <c:pt idx="50">
                  <c:v>1.7423184055194838</c:v>
                </c:pt>
                <c:pt idx="51">
                  <c:v>1.7378768361645029</c:v>
                </c:pt>
                <c:pt idx="52">
                  <c:v>1.7338155152352783</c:v>
                </c:pt>
                <c:pt idx="53">
                  <c:v>1.7112725475091111</c:v>
                </c:pt>
                <c:pt idx="54">
                  <c:v>1.68030551256021</c:v>
                </c:pt>
                <c:pt idx="55">
                  <c:v>1.6413165545682773</c:v>
                </c:pt>
                <c:pt idx="56">
                  <c:v>1.59469706952558</c:v>
                </c:pt>
                <c:pt idx="57">
                  <c:v>1.5408284729650177</c:v>
                </c:pt>
                <c:pt idx="58">
                  <c:v>1.4797476158141194</c:v>
                </c:pt>
                <c:pt idx="59">
                  <c:v>1.4018236299631894</c:v>
                </c:pt>
                <c:pt idx="60">
                  <c:v>1.32774718007812</c:v>
                </c:pt>
                <c:pt idx="61">
                  <c:v>1.2375389948057887</c:v>
                </c:pt>
                <c:pt idx="62">
                  <c:v>1.1412198027928184</c:v>
                </c:pt>
                <c:pt idx="63">
                  <c:v>1.0391336568260954</c:v>
                </c:pt>
                <c:pt idx="64">
                  <c:v>0</c:v>
                </c:pt>
                <c:pt idx="65">
                  <c:v>0</c:v>
                </c:pt>
                <c:pt idx="66">
                  <c:v>0</c:v>
                </c:pt>
                <c:pt idx="67">
                  <c:v>0</c:v>
                </c:pt>
                <c:pt idx="68">
                  <c:v>0</c:v>
                </c:pt>
                <c:pt idx="69">
                  <c:v>0</c:v>
                </c:pt>
                <c:pt idx="70">
                  <c:v>0</c:v>
                </c:pt>
                <c:pt idx="71">
                  <c:v>0</c:v>
                </c:pt>
                <c:pt idx="72">
                  <c:v>0</c:v>
                </c:pt>
                <c:pt idx="73">
                  <c:v>0</c:v>
                </c:pt>
                <c:pt idx="74">
                  <c:v>0</c:v>
                </c:pt>
                <c:pt idx="75">
                  <c:v>0</c:v>
                </c:pt>
              </c:numCache>
            </c:numRef>
          </c:val>
          <c:smooth val="0"/>
          <c:extLst>
            <c:ext xmlns:c16="http://schemas.microsoft.com/office/drawing/2014/chart" uri="{C3380CC4-5D6E-409C-BE32-E72D297353CC}">
              <c16:uniqueId val="{00000000-BF79-46F7-AC41-44BC288B8ABE}"/>
            </c:ext>
          </c:extLst>
        </c:ser>
        <c:ser>
          <c:idx val="2"/>
          <c:order val="1"/>
          <c:tx>
            <c:strRef>
              <c:f>EnRoads_RawData!$Q$2</c:f>
              <c:strCache>
                <c:ptCount val="1"/>
                <c:pt idx="0">
                  <c:v>1.8</c:v>
                </c:pt>
              </c:strCache>
            </c:strRef>
          </c:tx>
          <c:spPr>
            <a:ln w="28575" cap="rnd">
              <a:solidFill>
                <a:schemeClr val="accent3"/>
              </a:solidFill>
              <a:round/>
            </a:ln>
            <a:effectLst/>
          </c:spPr>
          <c:marker>
            <c:symbol val="none"/>
          </c:marker>
          <c:cat>
            <c:strRef>
              <c:f>EnRoads_RawData!$N$3:$N$78</c:f>
              <c:strCache>
                <c:ptCount val="7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pt idx="41">
                  <c:v>2066</c:v>
                </c:pt>
                <c:pt idx="42">
                  <c:v>2067</c:v>
                </c:pt>
                <c:pt idx="43">
                  <c:v>2068</c:v>
                </c:pt>
                <c:pt idx="44">
                  <c:v>2069</c:v>
                </c:pt>
                <c:pt idx="45">
                  <c:v>2070</c:v>
                </c:pt>
                <c:pt idx="46">
                  <c:v>2071</c:v>
                </c:pt>
                <c:pt idx="47">
                  <c:v>2072</c:v>
                </c:pt>
                <c:pt idx="48">
                  <c:v>2073</c:v>
                </c:pt>
                <c:pt idx="49">
                  <c:v>2074</c:v>
                </c:pt>
                <c:pt idx="50">
                  <c:v>2075</c:v>
                </c:pt>
                <c:pt idx="51">
                  <c:v>2076</c:v>
                </c:pt>
                <c:pt idx="52">
                  <c:v>2077</c:v>
                </c:pt>
                <c:pt idx="53">
                  <c:v>2078</c:v>
                </c:pt>
                <c:pt idx="54">
                  <c:v>2079</c:v>
                </c:pt>
                <c:pt idx="55">
                  <c:v>2080</c:v>
                </c:pt>
                <c:pt idx="56">
                  <c:v>2081</c:v>
                </c:pt>
                <c:pt idx="57">
                  <c:v>2082</c:v>
                </c:pt>
                <c:pt idx="58">
                  <c:v>2083</c:v>
                </c:pt>
                <c:pt idx="59">
                  <c:v>2084</c:v>
                </c:pt>
                <c:pt idx="60">
                  <c:v>2085</c:v>
                </c:pt>
                <c:pt idx="61">
                  <c:v>2086</c:v>
                </c:pt>
                <c:pt idx="62">
                  <c:v>2087</c:v>
                </c:pt>
                <c:pt idx="63">
                  <c:v>2088</c:v>
                </c:pt>
                <c:pt idx="64">
                  <c:v>2089</c:v>
                </c:pt>
                <c:pt idx="65">
                  <c:v>2090</c:v>
                </c:pt>
                <c:pt idx="66">
                  <c:v>2091</c:v>
                </c:pt>
                <c:pt idx="67">
                  <c:v>2092</c:v>
                </c:pt>
                <c:pt idx="68">
                  <c:v>2093</c:v>
                </c:pt>
                <c:pt idx="69">
                  <c:v>2094</c:v>
                </c:pt>
                <c:pt idx="70">
                  <c:v>2095</c:v>
                </c:pt>
                <c:pt idx="71">
                  <c:v>2096</c:v>
                </c:pt>
                <c:pt idx="72">
                  <c:v>2097</c:v>
                </c:pt>
                <c:pt idx="73">
                  <c:v>2098</c:v>
                </c:pt>
                <c:pt idx="74">
                  <c:v>2099</c:v>
                </c:pt>
                <c:pt idx="75">
                  <c:v>2100</c:v>
                </c:pt>
              </c:strCache>
            </c:strRef>
          </c:cat>
          <c:val>
            <c:numRef>
              <c:f>EnRoads_RawData!$Q$3:$Q$78</c:f>
              <c:numCache>
                <c:formatCode>0.00</c:formatCode>
                <c:ptCount val="76"/>
                <c:pt idx="0">
                  <c:v>0</c:v>
                </c:pt>
                <c:pt idx="1">
                  <c:v>3.6920741443680072E-2</c:v>
                </c:pt>
                <c:pt idx="2">
                  <c:v>7.5231554040215087E-2</c:v>
                </c:pt>
                <c:pt idx="3">
                  <c:v>0.11143749261736957</c:v>
                </c:pt>
                <c:pt idx="4">
                  <c:v>0.16247353949103172</c:v>
                </c:pt>
                <c:pt idx="5">
                  <c:v>0.19031931949319869</c:v>
                </c:pt>
                <c:pt idx="6">
                  <c:v>0.22647349323676735</c:v>
                </c:pt>
                <c:pt idx="7">
                  <c:v>0.24221631997448867</c:v>
                </c:pt>
                <c:pt idx="8">
                  <c:v>0.24019154327743308</c:v>
                </c:pt>
                <c:pt idx="9">
                  <c:v>0.22460292931560843</c:v>
                </c:pt>
                <c:pt idx="10">
                  <c:v>0.20501945751476569</c:v>
                </c:pt>
                <c:pt idx="11">
                  <c:v>0.19698389293301943</c:v>
                </c:pt>
                <c:pt idx="12">
                  <c:v>0.19174246427093067</c:v>
                </c:pt>
                <c:pt idx="13">
                  <c:v>0.18999247495452209</c:v>
                </c:pt>
                <c:pt idx="14">
                  <c:v>0.20720193023396405</c:v>
                </c:pt>
                <c:pt idx="15">
                  <c:v>0.24507611860138923</c:v>
                </c:pt>
                <c:pt idx="16">
                  <c:v>0.29084798255820488</c:v>
                </c:pt>
                <c:pt idx="17">
                  <c:v>0.34873588832249425</c:v>
                </c:pt>
                <c:pt idx="18">
                  <c:v>0.40830891205428088</c:v>
                </c:pt>
                <c:pt idx="19">
                  <c:v>0.47866320967727916</c:v>
                </c:pt>
                <c:pt idx="20">
                  <c:v>0.55474211094184511</c:v>
                </c:pt>
                <c:pt idx="21">
                  <c:v>0.62762683229800587</c:v>
                </c:pt>
                <c:pt idx="22">
                  <c:v>0.7001960622338288</c:v>
                </c:pt>
                <c:pt idx="23">
                  <c:v>0.77788305154138015</c:v>
                </c:pt>
                <c:pt idx="24">
                  <c:v>0.85415774980106107</c:v>
                </c:pt>
                <c:pt idx="25">
                  <c:v>0.9397942824001575</c:v>
                </c:pt>
                <c:pt idx="26">
                  <c:v>1.023042153800418</c:v>
                </c:pt>
                <c:pt idx="27">
                  <c:v>1.1031101270129398</c:v>
                </c:pt>
                <c:pt idx="28">
                  <c:v>1.1901091558420376</c:v>
                </c:pt>
                <c:pt idx="29">
                  <c:v>1.2949914784915109</c:v>
                </c:pt>
                <c:pt idx="30">
                  <c:v>1.3918272624566725</c:v>
                </c:pt>
                <c:pt idx="31">
                  <c:v>1.5029792832401654</c:v>
                </c:pt>
                <c:pt idx="32">
                  <c:v>1.6122310900120738</c:v>
                </c:pt>
                <c:pt idx="33">
                  <c:v>1.7232096155006502</c:v>
                </c:pt>
                <c:pt idx="34">
                  <c:v>1.8386677516546683</c:v>
                </c:pt>
                <c:pt idx="35">
                  <c:v>1.9605380905796892</c:v>
                </c:pt>
                <c:pt idx="36">
                  <c:v>2.0706887352579884</c:v>
                </c:pt>
                <c:pt idx="37">
                  <c:v>2.1909263704593513</c:v>
                </c:pt>
                <c:pt idx="38">
                  <c:v>2.3036891197933755</c:v>
                </c:pt>
                <c:pt idx="39">
                  <c:v>2.4199715572814853</c:v>
                </c:pt>
                <c:pt idx="40">
                  <c:v>2.521415050338021</c:v>
                </c:pt>
                <c:pt idx="41">
                  <c:v>2.6296118318072104</c:v>
                </c:pt>
                <c:pt idx="42">
                  <c:v>2.7254500174755094</c:v>
                </c:pt>
                <c:pt idx="43">
                  <c:v>2.8210974908171806</c:v>
                </c:pt>
                <c:pt idx="44">
                  <c:v>2.9180169946118326</c:v>
                </c:pt>
                <c:pt idx="45">
                  <c:v>2.9969950486858465</c:v>
                </c:pt>
                <c:pt idx="46">
                  <c:v>3.0788005151295579</c:v>
                </c:pt>
                <c:pt idx="47">
                  <c:v>3.1535572540049088</c:v>
                </c:pt>
                <c:pt idx="48">
                  <c:v>3.2126343453173831</c:v>
                </c:pt>
                <c:pt idx="49">
                  <c:v>3.2755165330124782</c:v>
                </c:pt>
                <c:pt idx="50">
                  <c:v>3.3335414202617812</c:v>
                </c:pt>
                <c:pt idx="51">
                  <c:v>3.3768013902931671</c:v>
                </c:pt>
                <c:pt idx="52">
                  <c:v>3.425991859251269</c:v>
                </c:pt>
                <c:pt idx="53">
                  <c:v>3.4617944241827558</c:v>
                </c:pt>
                <c:pt idx="54">
                  <c:v>3.4842830428518141</c:v>
                </c:pt>
                <c:pt idx="55">
                  <c:v>3.5141219104782522</c:v>
                </c:pt>
                <c:pt idx="56">
                  <c:v>3.5313765398222472</c:v>
                </c:pt>
                <c:pt idx="57">
                  <c:v>3.5366947479134296</c:v>
                </c:pt>
                <c:pt idx="58">
                  <c:v>3.5401341143260652</c:v>
                </c:pt>
                <c:pt idx="59">
                  <c:v>3.5423271015368414</c:v>
                </c:pt>
                <c:pt idx="60">
                  <c:v>3.5338954238351903</c:v>
                </c:pt>
                <c:pt idx="61">
                  <c:v>3.5243141006163796</c:v>
                </c:pt>
                <c:pt idx="62">
                  <c:v>3.5047628390638579</c:v>
                </c:pt>
                <c:pt idx="63">
                  <c:v>3.4852784901050882</c:v>
                </c:pt>
                <c:pt idx="64">
                  <c:v>3.4558979046676086</c:v>
                </c:pt>
                <c:pt idx="65">
                  <c:v>3.4272138792991313</c:v>
                </c:pt>
                <c:pt idx="66">
                  <c:v>3.3892573790151346</c:v>
                </c:pt>
                <c:pt idx="67">
                  <c:v>3.3520593688311351</c:v>
                </c:pt>
                <c:pt idx="68">
                  <c:v>3.3061985702877337</c:v>
                </c:pt>
                <c:pt idx="69">
                  <c:v>3.2517005743068808</c:v>
                </c:pt>
                <c:pt idx="70">
                  <c:v>3.1991338660604356</c:v>
                </c:pt>
                <c:pt idx="71">
                  <c:v>3.1485191741951439</c:v>
                </c:pt>
                <c:pt idx="72">
                  <c:v>3.0804157711510243</c:v>
                </c:pt>
                <c:pt idx="73">
                  <c:v>3.0243035385985877</c:v>
                </c:pt>
                <c:pt idx="74">
                  <c:v>2.9607373985210756</c:v>
                </c:pt>
                <c:pt idx="75">
                  <c:v>2.8902661310805229</c:v>
                </c:pt>
              </c:numCache>
            </c:numRef>
          </c:val>
          <c:smooth val="0"/>
          <c:extLst>
            <c:ext xmlns:c16="http://schemas.microsoft.com/office/drawing/2014/chart" uri="{C3380CC4-5D6E-409C-BE32-E72D297353CC}">
              <c16:uniqueId val="{00000001-BF79-46F7-AC41-44BC288B8ABE}"/>
            </c:ext>
          </c:extLst>
        </c:ser>
        <c:ser>
          <c:idx val="3"/>
          <c:order val="2"/>
          <c:tx>
            <c:strRef>
              <c:f>EnRoads_RawData!$R$2</c:f>
              <c:strCache>
                <c:ptCount val="1"/>
                <c:pt idx="0">
                  <c:v>2</c:v>
                </c:pt>
              </c:strCache>
            </c:strRef>
          </c:tx>
          <c:spPr>
            <a:ln w="28575" cap="rnd">
              <a:solidFill>
                <a:schemeClr val="accent4"/>
              </a:solidFill>
              <a:round/>
            </a:ln>
            <a:effectLst/>
          </c:spPr>
          <c:marker>
            <c:symbol val="none"/>
          </c:marker>
          <c:cat>
            <c:strRef>
              <c:f>EnRoads_RawData!$N$3:$N$78</c:f>
              <c:strCache>
                <c:ptCount val="7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pt idx="41">
                  <c:v>2066</c:v>
                </c:pt>
                <c:pt idx="42">
                  <c:v>2067</c:v>
                </c:pt>
                <c:pt idx="43">
                  <c:v>2068</c:v>
                </c:pt>
                <c:pt idx="44">
                  <c:v>2069</c:v>
                </c:pt>
                <c:pt idx="45">
                  <c:v>2070</c:v>
                </c:pt>
                <c:pt idx="46">
                  <c:v>2071</c:v>
                </c:pt>
                <c:pt idx="47">
                  <c:v>2072</c:v>
                </c:pt>
                <c:pt idx="48">
                  <c:v>2073</c:v>
                </c:pt>
                <c:pt idx="49">
                  <c:v>2074</c:v>
                </c:pt>
                <c:pt idx="50">
                  <c:v>2075</c:v>
                </c:pt>
                <c:pt idx="51">
                  <c:v>2076</c:v>
                </c:pt>
                <c:pt idx="52">
                  <c:v>2077</c:v>
                </c:pt>
                <c:pt idx="53">
                  <c:v>2078</c:v>
                </c:pt>
                <c:pt idx="54">
                  <c:v>2079</c:v>
                </c:pt>
                <c:pt idx="55">
                  <c:v>2080</c:v>
                </c:pt>
                <c:pt idx="56">
                  <c:v>2081</c:v>
                </c:pt>
                <c:pt idx="57">
                  <c:v>2082</c:v>
                </c:pt>
                <c:pt idx="58">
                  <c:v>2083</c:v>
                </c:pt>
                <c:pt idx="59">
                  <c:v>2084</c:v>
                </c:pt>
                <c:pt idx="60">
                  <c:v>2085</c:v>
                </c:pt>
                <c:pt idx="61">
                  <c:v>2086</c:v>
                </c:pt>
                <c:pt idx="62">
                  <c:v>2087</c:v>
                </c:pt>
                <c:pt idx="63">
                  <c:v>2088</c:v>
                </c:pt>
                <c:pt idx="64">
                  <c:v>2089</c:v>
                </c:pt>
                <c:pt idx="65">
                  <c:v>2090</c:v>
                </c:pt>
                <c:pt idx="66">
                  <c:v>2091</c:v>
                </c:pt>
                <c:pt idx="67">
                  <c:v>2092</c:v>
                </c:pt>
                <c:pt idx="68">
                  <c:v>2093</c:v>
                </c:pt>
                <c:pt idx="69">
                  <c:v>2094</c:v>
                </c:pt>
                <c:pt idx="70">
                  <c:v>2095</c:v>
                </c:pt>
                <c:pt idx="71">
                  <c:v>2096</c:v>
                </c:pt>
                <c:pt idx="72">
                  <c:v>2097</c:v>
                </c:pt>
                <c:pt idx="73">
                  <c:v>2098</c:v>
                </c:pt>
                <c:pt idx="74">
                  <c:v>2099</c:v>
                </c:pt>
                <c:pt idx="75">
                  <c:v>2100</c:v>
                </c:pt>
              </c:strCache>
            </c:strRef>
          </c:cat>
          <c:val>
            <c:numRef>
              <c:f>EnRoads_RawData!$R$3:$R$78</c:f>
              <c:numCache>
                <c:formatCode>0.00</c:formatCode>
                <c:ptCount val="76"/>
                <c:pt idx="0">
                  <c:v>0</c:v>
                </c:pt>
                <c:pt idx="1">
                  <c:v>3.6920741443680072E-2</c:v>
                </c:pt>
                <c:pt idx="2">
                  <c:v>7.5231554040215087E-2</c:v>
                </c:pt>
                <c:pt idx="3">
                  <c:v>0.12143749261736048</c:v>
                </c:pt>
                <c:pt idx="4">
                  <c:v>0.16247353949103172</c:v>
                </c:pt>
                <c:pt idx="5">
                  <c:v>0.2103193194931805</c:v>
                </c:pt>
                <c:pt idx="6">
                  <c:v>0.23647349323675826</c:v>
                </c:pt>
                <c:pt idx="7">
                  <c:v>0.26090416261229166</c:v>
                </c:pt>
                <c:pt idx="8">
                  <c:v>0.26759972902391382</c:v>
                </c:pt>
                <c:pt idx="9">
                  <c:v>0.25076805318900597</c:v>
                </c:pt>
                <c:pt idx="10">
                  <c:v>0.23998144135322264</c:v>
                </c:pt>
                <c:pt idx="11">
                  <c:v>0.21961560173974704</c:v>
                </c:pt>
                <c:pt idx="12">
                  <c:v>0.2121170880826071</c:v>
                </c:pt>
                <c:pt idx="13">
                  <c:v>0.21818064471545995</c:v>
                </c:pt>
                <c:pt idx="14">
                  <c:v>0.23326915870421772</c:v>
                </c:pt>
                <c:pt idx="15">
                  <c:v>0.25907921762768638</c:v>
                </c:pt>
                <c:pt idx="16">
                  <c:v>0.30384371210209338</c:v>
                </c:pt>
                <c:pt idx="17">
                  <c:v>0.34976063937796198</c:v>
                </c:pt>
                <c:pt idx="18">
                  <c:v>0.39836775092084054</c:v>
                </c:pt>
                <c:pt idx="19">
                  <c:v>0.45777379409099694</c:v>
                </c:pt>
                <c:pt idx="20">
                  <c:v>0.51198971055760012</c:v>
                </c:pt>
                <c:pt idx="21">
                  <c:v>0.57304471531438139</c:v>
                </c:pt>
                <c:pt idx="22">
                  <c:v>0.63381647321227774</c:v>
                </c:pt>
                <c:pt idx="23">
                  <c:v>0.68973567595134</c:v>
                </c:pt>
                <c:pt idx="24">
                  <c:v>0.75340130324315169</c:v>
                </c:pt>
                <c:pt idx="25">
                  <c:v>0.80647098989555843</c:v>
                </c:pt>
                <c:pt idx="26">
                  <c:v>0.86719654355329112</c:v>
                </c:pt>
                <c:pt idx="27">
                  <c:v>0.93478826268261628</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numCache>
            </c:numRef>
          </c:val>
          <c:smooth val="0"/>
          <c:extLst>
            <c:ext xmlns:c16="http://schemas.microsoft.com/office/drawing/2014/chart" uri="{C3380CC4-5D6E-409C-BE32-E72D297353CC}">
              <c16:uniqueId val="{00000002-BF79-46F7-AC41-44BC288B8ABE}"/>
            </c:ext>
          </c:extLst>
        </c:ser>
        <c:ser>
          <c:idx val="4"/>
          <c:order val="3"/>
          <c:tx>
            <c:strRef>
              <c:f>EnRoads_RawData!$S$2</c:f>
              <c:strCache>
                <c:ptCount val="1"/>
                <c:pt idx="0">
                  <c:v>2.2</c:v>
                </c:pt>
              </c:strCache>
            </c:strRef>
          </c:tx>
          <c:spPr>
            <a:ln w="28575" cap="rnd">
              <a:solidFill>
                <a:schemeClr val="accent5"/>
              </a:solidFill>
              <a:round/>
            </a:ln>
            <a:effectLst/>
          </c:spPr>
          <c:marker>
            <c:symbol val="none"/>
          </c:marker>
          <c:cat>
            <c:strRef>
              <c:f>EnRoads_RawData!$N$3:$N$78</c:f>
              <c:strCache>
                <c:ptCount val="7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pt idx="41">
                  <c:v>2066</c:v>
                </c:pt>
                <c:pt idx="42">
                  <c:v>2067</c:v>
                </c:pt>
                <c:pt idx="43">
                  <c:v>2068</c:v>
                </c:pt>
                <c:pt idx="44">
                  <c:v>2069</c:v>
                </c:pt>
                <c:pt idx="45">
                  <c:v>2070</c:v>
                </c:pt>
                <c:pt idx="46">
                  <c:v>2071</c:v>
                </c:pt>
                <c:pt idx="47">
                  <c:v>2072</c:v>
                </c:pt>
                <c:pt idx="48">
                  <c:v>2073</c:v>
                </c:pt>
                <c:pt idx="49">
                  <c:v>2074</c:v>
                </c:pt>
                <c:pt idx="50">
                  <c:v>2075</c:v>
                </c:pt>
                <c:pt idx="51">
                  <c:v>2076</c:v>
                </c:pt>
                <c:pt idx="52">
                  <c:v>2077</c:v>
                </c:pt>
                <c:pt idx="53">
                  <c:v>2078</c:v>
                </c:pt>
                <c:pt idx="54">
                  <c:v>2079</c:v>
                </c:pt>
                <c:pt idx="55">
                  <c:v>2080</c:v>
                </c:pt>
                <c:pt idx="56">
                  <c:v>2081</c:v>
                </c:pt>
                <c:pt idx="57">
                  <c:v>2082</c:v>
                </c:pt>
                <c:pt idx="58">
                  <c:v>2083</c:v>
                </c:pt>
                <c:pt idx="59">
                  <c:v>2084</c:v>
                </c:pt>
                <c:pt idx="60">
                  <c:v>2085</c:v>
                </c:pt>
                <c:pt idx="61">
                  <c:v>2086</c:v>
                </c:pt>
                <c:pt idx="62">
                  <c:v>2087</c:v>
                </c:pt>
                <c:pt idx="63">
                  <c:v>2088</c:v>
                </c:pt>
                <c:pt idx="64">
                  <c:v>2089</c:v>
                </c:pt>
                <c:pt idx="65">
                  <c:v>2090</c:v>
                </c:pt>
                <c:pt idx="66">
                  <c:v>2091</c:v>
                </c:pt>
                <c:pt idx="67">
                  <c:v>2092</c:v>
                </c:pt>
                <c:pt idx="68">
                  <c:v>2093</c:v>
                </c:pt>
                <c:pt idx="69">
                  <c:v>2094</c:v>
                </c:pt>
                <c:pt idx="70">
                  <c:v>2095</c:v>
                </c:pt>
                <c:pt idx="71">
                  <c:v>2096</c:v>
                </c:pt>
                <c:pt idx="72">
                  <c:v>2097</c:v>
                </c:pt>
                <c:pt idx="73">
                  <c:v>2098</c:v>
                </c:pt>
                <c:pt idx="74">
                  <c:v>2099</c:v>
                </c:pt>
                <c:pt idx="75">
                  <c:v>2100</c:v>
                </c:pt>
              </c:strCache>
            </c:strRef>
          </c:cat>
          <c:val>
            <c:numRef>
              <c:f>EnRoads_RawData!$S$3:$S$78</c:f>
              <c:numCache>
                <c:formatCode>0.00</c:formatCode>
                <c:ptCount val="76"/>
                <c:pt idx="0">
                  <c:v>0</c:v>
                </c:pt>
                <c:pt idx="1">
                  <c:v>2.6920741443689167E-2</c:v>
                </c:pt>
                <c:pt idx="2">
                  <c:v>6.5231554040167339E-2</c:v>
                </c:pt>
                <c:pt idx="3">
                  <c:v>0.10143749261737867</c:v>
                </c:pt>
                <c:pt idx="4">
                  <c:v>0.14247353949104991</c:v>
                </c:pt>
                <c:pt idx="5">
                  <c:v>0.17031931949316004</c:v>
                </c:pt>
                <c:pt idx="6">
                  <c:v>0.18647349323680373</c:v>
                </c:pt>
                <c:pt idx="7">
                  <c:v>0.18090416261230757</c:v>
                </c:pt>
                <c:pt idx="8">
                  <c:v>0.15632032804177243</c:v>
                </c:pt>
                <c:pt idx="9">
                  <c:v>0.10948865220689186</c:v>
                </c:pt>
                <c:pt idx="10">
                  <c:v>4.7499156245464746E-2</c:v>
                </c:pt>
                <c:pt idx="11">
                  <c:v>-4.031437020046269E-3</c:v>
                </c:pt>
                <c:pt idx="12">
                  <c:v>-7.2658109310964392E-2</c:v>
                </c:pt>
                <c:pt idx="13">
                  <c:v>-0.12877998309187433</c:v>
                </c:pt>
                <c:pt idx="14">
                  <c:v>-0.17581138675694774</c:v>
                </c:pt>
                <c:pt idx="15">
                  <c:v>-0.21103300869174291</c:v>
                </c:pt>
                <c:pt idx="16">
                  <c:v>-0.22727562779050459</c:v>
                </c:pt>
                <c:pt idx="17">
                  <c:v>-0.23234380589491366</c:v>
                </c:pt>
                <c:pt idx="18">
                  <c:v>-0.23470235063177824</c:v>
                </c:pt>
                <c:pt idx="19">
                  <c:v>-0.23719204863959931</c:v>
                </c:pt>
                <c:pt idx="20">
                  <c:v>-0.24390724070815395</c:v>
                </c:pt>
                <c:pt idx="21">
                  <c:v>-0.25376671038731047</c:v>
                </c:pt>
                <c:pt idx="22">
                  <c:v>-0.26389330464451177</c:v>
                </c:pt>
                <c:pt idx="23">
                  <c:v>-0.2697408648371038</c:v>
                </c:pt>
                <c:pt idx="24">
                  <c:v>-0.26694441604939811</c:v>
                </c:pt>
                <c:pt idx="25">
                  <c:v>-0.26558468048199302</c:v>
                </c:pt>
                <c:pt idx="26">
                  <c:v>-0.25569938758673061</c:v>
                </c:pt>
                <c:pt idx="27">
                  <c:v>-0.25893257466668729</c:v>
                </c:pt>
                <c:pt idx="28">
                  <c:v>-0.26517226428063623</c:v>
                </c:pt>
                <c:pt idx="29">
                  <c:v>-0.27267253294019156</c:v>
                </c:pt>
                <c:pt idx="30">
                  <c:v>-0.29895467826668209</c:v>
                </c:pt>
                <c:pt idx="31">
                  <c:v>-0.34009926329468954</c:v>
                </c:pt>
                <c:pt idx="32">
                  <c:v>-0.38310490822374277</c:v>
                </c:pt>
                <c:pt idx="33">
                  <c:v>-0.43434775123625968</c:v>
                </c:pt>
                <c:pt idx="34">
                  <c:v>-0.48107720356648542</c:v>
                </c:pt>
                <c:pt idx="35">
                  <c:v>-0.5413622085640668</c:v>
                </c:pt>
                <c:pt idx="36">
                  <c:v>-0.60333619870209532</c:v>
                </c:pt>
                <c:pt idx="37">
                  <c:v>-0.66519402466605015</c:v>
                </c:pt>
                <c:pt idx="38">
                  <c:v>-0.73449986602940953</c:v>
                </c:pt>
                <c:pt idx="39">
                  <c:v>-0.81025991649840989</c:v>
                </c:pt>
                <c:pt idx="40">
                  <c:v>-0.88083434411385042</c:v>
                </c:pt>
                <c:pt idx="41">
                  <c:v>-0.95463245148698661</c:v>
                </c:pt>
                <c:pt idx="42">
                  <c:v>-1.0407668905589844</c:v>
                </c:pt>
                <c:pt idx="43">
                  <c:v>-1.1177224571603688</c:v>
                </c:pt>
                <c:pt idx="44">
                  <c:v>-1.2033814260238955</c:v>
                </c:pt>
                <c:pt idx="45">
                  <c:v>-1.2869583009598387</c:v>
                </c:pt>
                <c:pt idx="46">
                  <c:v>-1.3676852435148703</c:v>
                </c:pt>
                <c:pt idx="47">
                  <c:v>-1.4548113052439362</c:v>
                </c:pt>
                <c:pt idx="48">
                  <c:v>-1.5482236301814396</c:v>
                </c:pt>
                <c:pt idx="49">
                  <c:v>-1.6371927662568169</c:v>
                </c:pt>
                <c:pt idx="50">
                  <c:v>-1.7210046159525518</c:v>
                </c:pt>
                <c:pt idx="51">
                  <c:v>-1.8195667960406468</c:v>
                </c:pt>
                <c:pt idx="52">
                  <c:v>-1.9121846581042519</c:v>
                </c:pt>
                <c:pt idx="53">
                  <c:v>-2.0081773728243206</c:v>
                </c:pt>
                <c:pt idx="54">
                  <c:v>-2.1068771622519762</c:v>
                </c:pt>
                <c:pt idx="55">
                  <c:v>-2.2182185136272778</c:v>
                </c:pt>
                <c:pt idx="56">
                  <c:v>-2.3321359141901326</c:v>
                </c:pt>
                <c:pt idx="57">
                  <c:v>-2.447982058729167</c:v>
                </c:pt>
                <c:pt idx="58">
                  <c:v>-2.5751211579479332</c:v>
                </c:pt>
                <c:pt idx="59">
                  <c:v>-2.6935030536395175</c:v>
                </c:pt>
                <c:pt idx="60">
                  <c:v>-2.822506287423721</c:v>
                </c:pt>
                <c:pt idx="61">
                  <c:v>-2.9620876106424703</c:v>
                </c:pt>
                <c:pt idx="62">
                  <c:v>-3.0922037746378237</c:v>
                </c:pt>
                <c:pt idx="63">
                  <c:v>-3.2416881235966457</c:v>
                </c:pt>
                <c:pt idx="64">
                  <c:v>-3.3810687090340821</c:v>
                </c:pt>
                <c:pt idx="65">
                  <c:v>-3.5397527344025548</c:v>
                </c:pt>
                <c:pt idx="66">
                  <c:v>-3.6877092346865652</c:v>
                </c:pt>
                <c:pt idx="67">
                  <c:v>-3.8543566733440002</c:v>
                </c:pt>
                <c:pt idx="68">
                  <c:v>-4.0096694594530504</c:v>
                </c:pt>
                <c:pt idx="69">
                  <c:v>-4.1730762928403351</c:v>
                </c:pt>
                <c:pt idx="70">
                  <c:v>-4.3450998509275109</c:v>
                </c:pt>
                <c:pt idx="71">
                  <c:v>-4.5146325929310933</c:v>
                </c:pt>
                <c:pt idx="72">
                  <c:v>-4.6921971962727298</c:v>
                </c:pt>
                <c:pt idx="73">
                  <c:v>-4.8672361798768975</c:v>
                </c:pt>
                <c:pt idx="74">
                  <c:v>-5.0497331655536186</c:v>
                </c:pt>
                <c:pt idx="75">
                  <c:v>-5.2291388613224967</c:v>
                </c:pt>
              </c:numCache>
            </c:numRef>
          </c:val>
          <c:smooth val="0"/>
          <c:extLst>
            <c:ext xmlns:c16="http://schemas.microsoft.com/office/drawing/2014/chart" uri="{C3380CC4-5D6E-409C-BE32-E72D297353CC}">
              <c16:uniqueId val="{00000003-BF79-46F7-AC41-44BC288B8ABE}"/>
            </c:ext>
          </c:extLst>
        </c:ser>
        <c:ser>
          <c:idx val="5"/>
          <c:order val="4"/>
          <c:tx>
            <c:strRef>
              <c:f>EnRoads_RawData!$T$2</c:f>
              <c:strCache>
                <c:ptCount val="1"/>
                <c:pt idx="0">
                  <c:v>2.4</c:v>
                </c:pt>
              </c:strCache>
            </c:strRef>
          </c:tx>
          <c:spPr>
            <a:ln w="28575" cap="rnd">
              <a:solidFill>
                <a:schemeClr val="accent6"/>
              </a:solidFill>
              <a:round/>
            </a:ln>
            <a:effectLst/>
          </c:spPr>
          <c:marker>
            <c:symbol val="none"/>
          </c:marker>
          <c:cat>
            <c:strRef>
              <c:f>EnRoads_RawData!$N$3:$N$78</c:f>
              <c:strCache>
                <c:ptCount val="7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pt idx="41">
                  <c:v>2066</c:v>
                </c:pt>
                <c:pt idx="42">
                  <c:v>2067</c:v>
                </c:pt>
                <c:pt idx="43">
                  <c:v>2068</c:v>
                </c:pt>
                <c:pt idx="44">
                  <c:v>2069</c:v>
                </c:pt>
                <c:pt idx="45">
                  <c:v>2070</c:v>
                </c:pt>
                <c:pt idx="46">
                  <c:v>2071</c:v>
                </c:pt>
                <c:pt idx="47">
                  <c:v>2072</c:v>
                </c:pt>
                <c:pt idx="48">
                  <c:v>2073</c:v>
                </c:pt>
                <c:pt idx="49">
                  <c:v>2074</c:v>
                </c:pt>
                <c:pt idx="50">
                  <c:v>2075</c:v>
                </c:pt>
                <c:pt idx="51">
                  <c:v>2076</c:v>
                </c:pt>
                <c:pt idx="52">
                  <c:v>2077</c:v>
                </c:pt>
                <c:pt idx="53">
                  <c:v>2078</c:v>
                </c:pt>
                <c:pt idx="54">
                  <c:v>2079</c:v>
                </c:pt>
                <c:pt idx="55">
                  <c:v>2080</c:v>
                </c:pt>
                <c:pt idx="56">
                  <c:v>2081</c:v>
                </c:pt>
                <c:pt idx="57">
                  <c:v>2082</c:v>
                </c:pt>
                <c:pt idx="58">
                  <c:v>2083</c:v>
                </c:pt>
                <c:pt idx="59">
                  <c:v>2084</c:v>
                </c:pt>
                <c:pt idx="60">
                  <c:v>2085</c:v>
                </c:pt>
                <c:pt idx="61">
                  <c:v>2086</c:v>
                </c:pt>
                <c:pt idx="62">
                  <c:v>2087</c:v>
                </c:pt>
                <c:pt idx="63">
                  <c:v>2088</c:v>
                </c:pt>
                <c:pt idx="64">
                  <c:v>2089</c:v>
                </c:pt>
                <c:pt idx="65">
                  <c:v>2090</c:v>
                </c:pt>
                <c:pt idx="66">
                  <c:v>2091</c:v>
                </c:pt>
                <c:pt idx="67">
                  <c:v>2092</c:v>
                </c:pt>
                <c:pt idx="68">
                  <c:v>2093</c:v>
                </c:pt>
                <c:pt idx="69">
                  <c:v>2094</c:v>
                </c:pt>
                <c:pt idx="70">
                  <c:v>2095</c:v>
                </c:pt>
                <c:pt idx="71">
                  <c:v>2096</c:v>
                </c:pt>
                <c:pt idx="72">
                  <c:v>2097</c:v>
                </c:pt>
                <c:pt idx="73">
                  <c:v>2098</c:v>
                </c:pt>
                <c:pt idx="74">
                  <c:v>2099</c:v>
                </c:pt>
                <c:pt idx="75">
                  <c:v>2100</c:v>
                </c:pt>
              </c:strCache>
            </c:strRef>
          </c:cat>
          <c:val>
            <c:numRef>
              <c:f>EnRoads_RawData!$T$3:$T$78</c:f>
              <c:numCache>
                <c:formatCode>0.00</c:formatCode>
                <c:ptCount val="76"/>
                <c:pt idx="0">
                  <c:v>0</c:v>
                </c:pt>
                <c:pt idx="1">
                  <c:v>3.8356675356112646E-2</c:v>
                </c:pt>
                <c:pt idx="2">
                  <c:v>8.368626875363816E-2</c:v>
                </c:pt>
                <c:pt idx="3">
                  <c:v>0.13376939736434679</c:v>
                </c:pt>
                <c:pt idx="4">
                  <c:v>0.1867390653544021</c:v>
                </c:pt>
                <c:pt idx="5">
                  <c:v>0.24702289082847528</c:v>
                </c:pt>
                <c:pt idx="6">
                  <c:v>0.2883604971137288</c:v>
                </c:pt>
                <c:pt idx="7">
                  <c:v>0.32268814958769099</c:v>
                </c:pt>
                <c:pt idx="8">
                  <c:v>0.34438999610352994</c:v>
                </c:pt>
                <c:pt idx="9">
                  <c:v>0.35033926837468243</c:v>
                </c:pt>
                <c:pt idx="10">
                  <c:v>0.33990493561424273</c:v>
                </c:pt>
                <c:pt idx="11">
                  <c:v>0.34997197241784761</c:v>
                </c:pt>
                <c:pt idx="12">
                  <c:v>0.34759999426489685</c:v>
                </c:pt>
                <c:pt idx="13">
                  <c:v>0.35975825339568246</c:v>
                </c:pt>
                <c:pt idx="14">
                  <c:v>0.36201569408922296</c:v>
                </c:pt>
                <c:pt idx="15">
                  <c:v>0.38232001329538434</c:v>
                </c:pt>
                <c:pt idx="16">
                  <c:v>0.40445288530804646</c:v>
                </c:pt>
                <c:pt idx="17">
                  <c:v>0.42943245508166683</c:v>
                </c:pt>
                <c:pt idx="18">
                  <c:v>0.4557290697028975</c:v>
                </c:pt>
                <c:pt idx="19">
                  <c:v>0.48045715841971059</c:v>
                </c:pt>
                <c:pt idx="20">
                  <c:v>0.4894645449591053</c:v>
                </c:pt>
                <c:pt idx="21">
                  <c:v>0.50344320784893171</c:v>
                </c:pt>
                <c:pt idx="22">
                  <c:v>0.51210795342268511</c:v>
                </c:pt>
                <c:pt idx="23">
                  <c:v>0.51617763067650912</c:v>
                </c:pt>
                <c:pt idx="24">
                  <c:v>0.51732113442369609</c:v>
                </c:pt>
                <c:pt idx="25">
                  <c:v>0.51716743763944351</c:v>
                </c:pt>
                <c:pt idx="26">
                  <c:v>0.51823081408406324</c:v>
                </c:pt>
                <c:pt idx="27">
                  <c:v>0.51295030020719423</c:v>
                </c:pt>
                <c:pt idx="28">
                  <c:v>0.504593933215574</c:v>
                </c:pt>
                <c:pt idx="29">
                  <c:v>0.50632841026504138</c:v>
                </c:pt>
                <c:pt idx="30">
                  <c:v>0.48946435326240589</c:v>
                </c:pt>
                <c:pt idx="31">
                  <c:v>0.48528167500830932</c:v>
                </c:pt>
                <c:pt idx="32">
                  <c:v>0.46589133633381152</c:v>
                </c:pt>
                <c:pt idx="33">
                  <c:v>0.44249545363692278</c:v>
                </c:pt>
                <c:pt idx="34">
                  <c:v>0.42711158088383172</c:v>
                </c:pt>
                <c:pt idx="35">
                  <c:v>0.40003554913175776</c:v>
                </c:pt>
                <c:pt idx="36">
                  <c:v>0.3732153050392526</c:v>
                </c:pt>
                <c:pt idx="37">
                  <c:v>0.33691289964656335</c:v>
                </c:pt>
                <c:pt idx="38">
                  <c:v>0.30301076685219641</c:v>
                </c:pt>
                <c:pt idx="39">
                  <c:v>0.26173922495331681</c:v>
                </c:pt>
                <c:pt idx="40">
                  <c:v>0.21332859224690992</c:v>
                </c:pt>
                <c:pt idx="41">
                  <c:v>0.15958452986586735</c:v>
                </c:pt>
                <c:pt idx="42">
                  <c:v>0.10070767063785979</c:v>
                </c:pt>
                <c:pt idx="43">
                  <c:v>4.844635203079406E-2</c:v>
                </c:pt>
                <c:pt idx="44">
                  <c:v>-1.7026431323301949E-2</c:v>
                </c:pt>
                <c:pt idx="45">
                  <c:v>-8.4015571074189666E-2</c:v>
                </c:pt>
                <c:pt idx="46">
                  <c:v>-0.15237366351175297</c:v>
                </c:pt>
                <c:pt idx="47">
                  <c:v>-0.2312041478453466</c:v>
                </c:pt>
                <c:pt idx="48">
                  <c:v>-0.29888433803364478</c:v>
                </c:pt>
                <c:pt idx="49">
                  <c:v>-0.38530137811108034</c:v>
                </c:pt>
                <c:pt idx="50">
                  <c:v>-0.46960912140315259</c:v>
                </c:pt>
                <c:pt idx="51">
                  <c:v>-0.55024809144566689</c:v>
                </c:pt>
                <c:pt idx="52">
                  <c:v>-0.64713537365167895</c:v>
                </c:pt>
                <c:pt idx="53">
                  <c:v>-0.73946832591389011</c:v>
                </c:pt>
                <c:pt idx="54">
                  <c:v>-0.83645735749524874</c:v>
                </c:pt>
                <c:pt idx="55">
                  <c:v>-0.94803695563575729</c:v>
                </c:pt>
                <c:pt idx="56">
                  <c:v>-1.0527259520920893</c:v>
                </c:pt>
                <c:pt idx="57">
                  <c:v>-1.1704741886573515</c:v>
                </c:pt>
                <c:pt idx="58">
                  <c:v>-1.2905304609772088</c:v>
                </c:pt>
                <c:pt idx="59">
                  <c:v>-1.412153545157139</c:v>
                </c:pt>
                <c:pt idx="60">
                  <c:v>-1.5353065902695562</c:v>
                </c:pt>
                <c:pt idx="61">
                  <c:v>-1.6592606560623153</c:v>
                </c:pt>
                <c:pt idx="62">
                  <c:v>-1.7932952472874035</c:v>
                </c:pt>
                <c:pt idx="63">
                  <c:v>-1.9273847730229363</c:v>
                </c:pt>
                <c:pt idx="64">
                  <c:v>-2.0608189743897469</c:v>
                </c:pt>
                <c:pt idx="65">
                  <c:v>-2.2035771227410805</c:v>
                </c:pt>
                <c:pt idx="66">
                  <c:v>-2.3535967692008057</c:v>
                </c:pt>
                <c:pt idx="67">
                  <c:v>-2.5008687010371204</c:v>
                </c:pt>
                <c:pt idx="68">
                  <c:v>-2.655383705517977</c:v>
                </c:pt>
                <c:pt idx="69">
                  <c:v>-2.805779356277867</c:v>
                </c:pt>
                <c:pt idx="70">
                  <c:v>-2.9627272699037803</c:v>
                </c:pt>
                <c:pt idx="71">
                  <c:v>-3.1255466170767932</c:v>
                </c:pt>
                <c:pt idx="72">
                  <c:v>-3.2935596393884907</c:v>
                </c:pt>
                <c:pt idx="73">
                  <c:v>-3.4567640336559293</c:v>
                </c:pt>
                <c:pt idx="74">
                  <c:v>-3.6151574966960993</c:v>
                </c:pt>
                <c:pt idx="75">
                  <c:v>-3.7880661087389171</c:v>
                </c:pt>
              </c:numCache>
            </c:numRef>
          </c:val>
          <c:smooth val="0"/>
          <c:extLst>
            <c:ext xmlns:c16="http://schemas.microsoft.com/office/drawing/2014/chart" uri="{C3380CC4-5D6E-409C-BE32-E72D297353CC}">
              <c16:uniqueId val="{00000004-BF79-46F7-AC41-44BC288B8ABE}"/>
            </c:ext>
          </c:extLst>
        </c:ser>
        <c:ser>
          <c:idx val="6"/>
          <c:order val="5"/>
          <c:tx>
            <c:strRef>
              <c:f>EnRoads_RawData!$U$2</c:f>
              <c:strCache>
                <c:ptCount val="1"/>
                <c:pt idx="0">
                  <c:v>2.6</c:v>
                </c:pt>
              </c:strCache>
            </c:strRef>
          </c:tx>
          <c:spPr>
            <a:ln w="28575" cap="rnd">
              <a:solidFill>
                <a:schemeClr val="accent1">
                  <a:lumMod val="60000"/>
                </a:schemeClr>
              </a:solidFill>
              <a:round/>
            </a:ln>
            <a:effectLst/>
          </c:spPr>
          <c:marker>
            <c:symbol val="none"/>
          </c:marker>
          <c:cat>
            <c:strRef>
              <c:f>EnRoads_RawData!$N$3:$N$78</c:f>
              <c:strCache>
                <c:ptCount val="7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pt idx="41">
                  <c:v>2066</c:v>
                </c:pt>
                <c:pt idx="42">
                  <c:v>2067</c:v>
                </c:pt>
                <c:pt idx="43">
                  <c:v>2068</c:v>
                </c:pt>
                <c:pt idx="44">
                  <c:v>2069</c:v>
                </c:pt>
                <c:pt idx="45">
                  <c:v>2070</c:v>
                </c:pt>
                <c:pt idx="46">
                  <c:v>2071</c:v>
                </c:pt>
                <c:pt idx="47">
                  <c:v>2072</c:v>
                </c:pt>
                <c:pt idx="48">
                  <c:v>2073</c:v>
                </c:pt>
                <c:pt idx="49">
                  <c:v>2074</c:v>
                </c:pt>
                <c:pt idx="50">
                  <c:v>2075</c:v>
                </c:pt>
                <c:pt idx="51">
                  <c:v>2076</c:v>
                </c:pt>
                <c:pt idx="52">
                  <c:v>2077</c:v>
                </c:pt>
                <c:pt idx="53">
                  <c:v>2078</c:v>
                </c:pt>
                <c:pt idx="54">
                  <c:v>2079</c:v>
                </c:pt>
                <c:pt idx="55">
                  <c:v>2080</c:v>
                </c:pt>
                <c:pt idx="56">
                  <c:v>2081</c:v>
                </c:pt>
                <c:pt idx="57">
                  <c:v>2082</c:v>
                </c:pt>
                <c:pt idx="58">
                  <c:v>2083</c:v>
                </c:pt>
                <c:pt idx="59">
                  <c:v>2084</c:v>
                </c:pt>
                <c:pt idx="60">
                  <c:v>2085</c:v>
                </c:pt>
                <c:pt idx="61">
                  <c:v>2086</c:v>
                </c:pt>
                <c:pt idx="62">
                  <c:v>2087</c:v>
                </c:pt>
                <c:pt idx="63">
                  <c:v>2088</c:v>
                </c:pt>
                <c:pt idx="64">
                  <c:v>2089</c:v>
                </c:pt>
                <c:pt idx="65">
                  <c:v>2090</c:v>
                </c:pt>
                <c:pt idx="66">
                  <c:v>2091</c:v>
                </c:pt>
                <c:pt idx="67">
                  <c:v>2092</c:v>
                </c:pt>
                <c:pt idx="68">
                  <c:v>2093</c:v>
                </c:pt>
                <c:pt idx="69">
                  <c:v>2094</c:v>
                </c:pt>
                <c:pt idx="70">
                  <c:v>2095</c:v>
                </c:pt>
                <c:pt idx="71">
                  <c:v>2096</c:v>
                </c:pt>
                <c:pt idx="72">
                  <c:v>2097</c:v>
                </c:pt>
                <c:pt idx="73">
                  <c:v>2098</c:v>
                </c:pt>
                <c:pt idx="74">
                  <c:v>2099</c:v>
                </c:pt>
                <c:pt idx="75">
                  <c:v>2100</c:v>
                </c:pt>
              </c:strCache>
            </c:strRef>
          </c:cat>
          <c:val>
            <c:numRef>
              <c:f>EnRoads_RawData!$U$3:$U$78</c:f>
              <c:numCache>
                <c:formatCode>0.00</c:formatCode>
                <c:ptCount val="76"/>
                <c:pt idx="0">
                  <c:v>0</c:v>
                </c:pt>
                <c:pt idx="1">
                  <c:v>4.264937307539185E-2</c:v>
                </c:pt>
                <c:pt idx="2">
                  <c:v>8.9345293077769838E-2</c:v>
                </c:pt>
                <c:pt idx="3">
                  <c:v>0.14914752225183747</c:v>
                </c:pt>
                <c:pt idx="4">
                  <c:v>0.21139220479875576</c:v>
                </c:pt>
                <c:pt idx="5">
                  <c:v>0.28436000450409438</c:v>
                </c:pt>
                <c:pt idx="6">
                  <c:v>0.34403509013861822</c:v>
                </c:pt>
                <c:pt idx="7">
                  <c:v>0.39433724511974333</c:v>
                </c:pt>
                <c:pt idx="8">
                  <c:v>0.43004457238544092</c:v>
                </c:pt>
                <c:pt idx="9">
                  <c:v>0.45078293968856542</c:v>
                </c:pt>
                <c:pt idx="10">
                  <c:v>0.45827166298983002</c:v>
                </c:pt>
                <c:pt idx="11">
                  <c:v>0.4758946571762408</c:v>
                </c:pt>
                <c:pt idx="12">
                  <c:v>0.48636023679694063</c:v>
                </c:pt>
                <c:pt idx="13">
                  <c:v>0.49350740684189986</c:v>
                </c:pt>
                <c:pt idx="14">
                  <c:v>0.49570392911704175</c:v>
                </c:pt>
                <c:pt idx="15">
                  <c:v>0.50659624705195938</c:v>
                </c:pt>
                <c:pt idx="16">
                  <c:v>0.50917055829160063</c:v>
                </c:pt>
                <c:pt idx="17">
                  <c:v>0.51364262159228247</c:v>
                </c:pt>
                <c:pt idx="18">
                  <c:v>0.5208885522920923</c:v>
                </c:pt>
                <c:pt idx="19">
                  <c:v>0.51137680234313621</c:v>
                </c:pt>
                <c:pt idx="20">
                  <c:v>0.50312117678549839</c:v>
                </c:pt>
                <c:pt idx="21">
                  <c:v>0.49181467426848258</c:v>
                </c:pt>
                <c:pt idx="22">
                  <c:v>0.46886183538225623</c:v>
                </c:pt>
                <c:pt idx="23">
                  <c:v>0.43358746081071331</c:v>
                </c:pt>
                <c:pt idx="24">
                  <c:v>0.39534552488862573</c:v>
                </c:pt>
                <c:pt idx="25">
                  <c:v>0.34754276761913161</c:v>
                </c:pt>
                <c:pt idx="26">
                  <c:v>0.29051084735004906</c:v>
                </c:pt>
                <c:pt idx="27">
                  <c:v>0.22754595130209054</c:v>
                </c:pt>
                <c:pt idx="28">
                  <c:v>0.1618682616579008</c:v>
                </c:pt>
                <c:pt idx="29">
                  <c:v>9.6628865110972129E-2</c:v>
                </c:pt>
                <c:pt idx="30">
                  <c:v>1.2981511216992203E-2</c:v>
                </c:pt>
                <c:pt idx="31">
                  <c:v>-6.6017655650796314E-2</c:v>
                </c:pt>
                <c:pt idx="32">
                  <c:v>-0.15927758369537059</c:v>
                </c:pt>
                <c:pt idx="33">
                  <c:v>-0.25477355349232766</c:v>
                </c:pt>
                <c:pt idx="34">
                  <c:v>-0.36145750599359872</c:v>
                </c:pt>
                <c:pt idx="35">
                  <c:v>-0.4801778910564849</c:v>
                </c:pt>
                <c:pt idx="36">
                  <c:v>-0.59989663009241667</c:v>
                </c:pt>
                <c:pt idx="37">
                  <c:v>-0.72959023133813616</c:v>
                </c:pt>
                <c:pt idx="38">
                  <c:v>-0.86917578020677411</c:v>
                </c:pt>
                <c:pt idx="39">
                  <c:v>-1.0076482103988269</c:v>
                </c:pt>
                <c:pt idx="40">
                  <c:v>-1.1640155069850948</c:v>
                </c:pt>
                <c:pt idx="41">
                  <c:v>-1.3182121572054939</c:v>
                </c:pt>
                <c:pt idx="42">
                  <c:v>-1.4692625243208113</c:v>
                </c:pt>
                <c:pt idx="43">
                  <c:v>-1.6362024875065799</c:v>
                </c:pt>
                <c:pt idx="44">
                  <c:v>-1.8080786741256816</c:v>
                </c:pt>
                <c:pt idx="45">
                  <c:v>-1.9839476920004699</c:v>
                </c:pt>
                <c:pt idx="46">
                  <c:v>-2.1637726902033592</c:v>
                </c:pt>
                <c:pt idx="47">
                  <c:v>-2.3457280466823818</c:v>
                </c:pt>
                <c:pt idx="48">
                  <c:v>-2.5288959601818419</c:v>
                </c:pt>
                <c:pt idx="49">
                  <c:v>-2.7132557020548802</c:v>
                </c:pt>
                <c:pt idx="50">
                  <c:v>-2.9078986837777165</c:v>
                </c:pt>
                <c:pt idx="51">
                  <c:v>-3.1019224586477208</c:v>
                </c:pt>
                <c:pt idx="52">
                  <c:v>-3.3053144871130939</c:v>
                </c:pt>
                <c:pt idx="53">
                  <c:v>-3.4971794879294293</c:v>
                </c:pt>
                <c:pt idx="54">
                  <c:v>-3.7075082483647748</c:v>
                </c:pt>
                <c:pt idx="55">
                  <c:v>-3.9154116289958552</c:v>
                </c:pt>
                <c:pt idx="56">
                  <c:v>-4.1200043290378403</c:v>
                </c:pt>
                <c:pt idx="57">
                  <c:v>-4.3312822539431863</c:v>
                </c:pt>
                <c:pt idx="58">
                  <c:v>-4.5392413091643107</c:v>
                </c:pt>
                <c:pt idx="59">
                  <c:v>-4.7538774001537831</c:v>
                </c:pt>
                <c:pt idx="60">
                  <c:v>-4.9643113679479143</c:v>
                </c:pt>
                <c:pt idx="61">
                  <c:v>-5.1696663567659016</c:v>
                </c:pt>
                <c:pt idx="62">
                  <c:v>-5.3799413429709375</c:v>
                </c:pt>
                <c:pt idx="63">
                  <c:v>-5.5951353029261668</c:v>
                </c:pt>
                <c:pt idx="64">
                  <c:v>-5.8043739399429342</c:v>
                </c:pt>
                <c:pt idx="65">
                  <c:v>-6.0176569981121588</c:v>
                </c:pt>
                <c:pt idx="66">
                  <c:v>-6.2249842215244939</c:v>
                </c:pt>
                <c:pt idx="67">
                  <c:v>-6.4254825930376001</c:v>
                </c:pt>
                <c:pt idx="68">
                  <c:v>-6.6291521126514112</c:v>
                </c:pt>
                <c:pt idx="69">
                  <c:v>-6.8351197632234744</c:v>
                </c:pt>
                <c:pt idx="70">
                  <c:v>-7.0325117598837323</c:v>
                </c:pt>
                <c:pt idx="71">
                  <c:v>-7.2213270789953299</c:v>
                </c:pt>
                <c:pt idx="72">
                  <c:v>-7.4215646969213367</c:v>
                </c:pt>
                <c:pt idx="73">
                  <c:v>-7.6032235900248679</c:v>
                </c:pt>
                <c:pt idx="74">
                  <c:v>-7.7854269025252734</c:v>
                </c:pt>
                <c:pt idx="75">
                  <c:v>-7.96904893111099</c:v>
                </c:pt>
              </c:numCache>
            </c:numRef>
          </c:val>
          <c:smooth val="0"/>
          <c:extLst>
            <c:ext xmlns:c16="http://schemas.microsoft.com/office/drawing/2014/chart" uri="{C3380CC4-5D6E-409C-BE32-E72D297353CC}">
              <c16:uniqueId val="{00000005-BF79-46F7-AC41-44BC288B8ABE}"/>
            </c:ext>
          </c:extLst>
        </c:ser>
        <c:ser>
          <c:idx val="7"/>
          <c:order val="6"/>
          <c:tx>
            <c:strRef>
              <c:f>EnRoads_RawData!$V$2</c:f>
              <c:strCache>
                <c:ptCount val="1"/>
                <c:pt idx="0">
                  <c:v>2.8</c:v>
                </c:pt>
              </c:strCache>
            </c:strRef>
          </c:tx>
          <c:spPr>
            <a:ln w="28575" cap="rnd">
              <a:solidFill>
                <a:schemeClr val="accent2">
                  <a:lumMod val="60000"/>
                </a:schemeClr>
              </a:solidFill>
              <a:round/>
            </a:ln>
            <a:effectLst/>
          </c:spPr>
          <c:marker>
            <c:symbol val="none"/>
          </c:marker>
          <c:cat>
            <c:strRef>
              <c:f>EnRoads_RawData!$N$3:$N$78</c:f>
              <c:strCache>
                <c:ptCount val="7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pt idx="41">
                  <c:v>2066</c:v>
                </c:pt>
                <c:pt idx="42">
                  <c:v>2067</c:v>
                </c:pt>
                <c:pt idx="43">
                  <c:v>2068</c:v>
                </c:pt>
                <c:pt idx="44">
                  <c:v>2069</c:v>
                </c:pt>
                <c:pt idx="45">
                  <c:v>2070</c:v>
                </c:pt>
                <c:pt idx="46">
                  <c:v>2071</c:v>
                </c:pt>
                <c:pt idx="47">
                  <c:v>2072</c:v>
                </c:pt>
                <c:pt idx="48">
                  <c:v>2073</c:v>
                </c:pt>
                <c:pt idx="49">
                  <c:v>2074</c:v>
                </c:pt>
                <c:pt idx="50">
                  <c:v>2075</c:v>
                </c:pt>
                <c:pt idx="51">
                  <c:v>2076</c:v>
                </c:pt>
                <c:pt idx="52">
                  <c:v>2077</c:v>
                </c:pt>
                <c:pt idx="53">
                  <c:v>2078</c:v>
                </c:pt>
                <c:pt idx="54">
                  <c:v>2079</c:v>
                </c:pt>
                <c:pt idx="55">
                  <c:v>2080</c:v>
                </c:pt>
                <c:pt idx="56">
                  <c:v>2081</c:v>
                </c:pt>
                <c:pt idx="57">
                  <c:v>2082</c:v>
                </c:pt>
                <c:pt idx="58">
                  <c:v>2083</c:v>
                </c:pt>
                <c:pt idx="59">
                  <c:v>2084</c:v>
                </c:pt>
                <c:pt idx="60">
                  <c:v>2085</c:v>
                </c:pt>
                <c:pt idx="61">
                  <c:v>2086</c:v>
                </c:pt>
                <c:pt idx="62">
                  <c:v>2087</c:v>
                </c:pt>
                <c:pt idx="63">
                  <c:v>2088</c:v>
                </c:pt>
                <c:pt idx="64">
                  <c:v>2089</c:v>
                </c:pt>
                <c:pt idx="65">
                  <c:v>2090</c:v>
                </c:pt>
                <c:pt idx="66">
                  <c:v>2091</c:v>
                </c:pt>
                <c:pt idx="67">
                  <c:v>2092</c:v>
                </c:pt>
                <c:pt idx="68">
                  <c:v>2093</c:v>
                </c:pt>
                <c:pt idx="69">
                  <c:v>2094</c:v>
                </c:pt>
                <c:pt idx="70">
                  <c:v>2095</c:v>
                </c:pt>
                <c:pt idx="71">
                  <c:v>2096</c:v>
                </c:pt>
                <c:pt idx="72">
                  <c:v>2097</c:v>
                </c:pt>
                <c:pt idx="73">
                  <c:v>2098</c:v>
                </c:pt>
                <c:pt idx="74">
                  <c:v>2099</c:v>
                </c:pt>
                <c:pt idx="75">
                  <c:v>2100</c:v>
                </c:pt>
              </c:strCache>
            </c:strRef>
          </c:cat>
          <c:val>
            <c:numRef>
              <c:f>EnRoads_RawData!$V$3:$V$78</c:f>
              <c:numCache>
                <c:formatCode>0.00</c:formatCode>
                <c:ptCount val="76"/>
                <c:pt idx="0">
                  <c:v>0</c:v>
                </c:pt>
                <c:pt idx="1">
                  <c:v>5.988994365753797E-2</c:v>
                </c:pt>
                <c:pt idx="2">
                  <c:v>0.14226008088786557</c:v>
                </c:pt>
                <c:pt idx="3">
                  <c:v>0.23855444581255369</c:v>
                </c:pt>
                <c:pt idx="4">
                  <c:v>0.337443562754288</c:v>
                </c:pt>
                <c:pt idx="5">
                  <c:v>0.45774535974595665</c:v>
                </c:pt>
                <c:pt idx="6">
                  <c:v>0.57566496601072004</c:v>
                </c:pt>
                <c:pt idx="7">
                  <c:v>0.69633897898626174</c:v>
                </c:pt>
                <c:pt idx="8">
                  <c:v>0.81672618054557233</c:v>
                </c:pt>
                <c:pt idx="9">
                  <c:v>0.92155744121771477</c:v>
                </c:pt>
                <c:pt idx="10">
                  <c:v>1.0189216379866366</c:v>
                </c:pt>
                <c:pt idx="11">
                  <c:v>1.1219798723213898</c:v>
                </c:pt>
                <c:pt idx="12">
                  <c:v>1.207703042714229</c:v>
                </c:pt>
                <c:pt idx="13">
                  <c:v>1.2964577562792101</c:v>
                </c:pt>
                <c:pt idx="14">
                  <c:v>1.386178008696163</c:v>
                </c:pt>
                <c:pt idx="15">
                  <c:v>1.4706765843870357</c:v>
                </c:pt>
                <c:pt idx="16">
                  <c:v>1.559599477390293</c:v>
                </c:pt>
                <c:pt idx="17">
                  <c:v>1.6546887998408124</c:v>
                </c:pt>
                <c:pt idx="18">
                  <c:v>1.7349489813651644</c:v>
                </c:pt>
                <c:pt idx="19">
                  <c:v>1.8267806096031336</c:v>
                </c:pt>
                <c:pt idx="20">
                  <c:v>1.9076162089619402</c:v>
                </c:pt>
                <c:pt idx="21">
                  <c:v>1.9812282137186799</c:v>
                </c:pt>
                <c:pt idx="22">
                  <c:v>2.0613222658442965</c:v>
                </c:pt>
                <c:pt idx="23">
                  <c:v>2.1280713599709316</c:v>
                </c:pt>
                <c:pt idx="24">
                  <c:v>2.1916484907304152</c:v>
                </c:pt>
                <c:pt idx="25">
                  <c:v>2.251082883658853</c:v>
                </c:pt>
                <c:pt idx="26">
                  <c:v>2.2976979561238977</c:v>
                </c:pt>
                <c:pt idx="27">
                  <c:v>2.3527971645743833</c:v>
                </c:pt>
                <c:pt idx="28">
                  <c:v>2.3976647722674898</c:v>
                </c:pt>
                <c:pt idx="29">
                  <c:v>2.4335666169968135</c:v>
                </c:pt>
                <c:pt idx="30">
                  <c:v>2.471750878819762</c:v>
                </c:pt>
                <c:pt idx="31">
                  <c:v>2.5034488477853643</c:v>
                </c:pt>
                <c:pt idx="32">
                  <c:v>2.5187733798591125</c:v>
                </c:pt>
                <c:pt idx="33">
                  <c:v>2.53893426871565</c:v>
                </c:pt>
                <c:pt idx="34">
                  <c:v>2.5462182848194743</c:v>
                </c:pt>
                <c:pt idx="35">
                  <c:v>2.5607083427574935</c:v>
                </c:pt>
                <c:pt idx="36">
                  <c:v>2.5635707316371281</c:v>
                </c:pt>
                <c:pt idx="37">
                  <c:v>2.5548794092226217</c:v>
                </c:pt>
                <c:pt idx="38">
                  <c:v>2.5457832627944867</c:v>
                </c:pt>
                <c:pt idx="39">
                  <c:v>2.5384902427777547</c:v>
                </c:pt>
                <c:pt idx="40">
                  <c:v>2.5230505073794234</c:v>
                </c:pt>
                <c:pt idx="41">
                  <c:v>2.5005786520445099</c:v>
                </c:pt>
                <c:pt idx="42">
                  <c:v>2.4711179254311446</c:v>
                </c:pt>
                <c:pt idx="43">
                  <c:v>2.4468279111219999</c:v>
                </c:pt>
                <c:pt idx="44">
                  <c:v>2.4077395741325063</c:v>
                </c:pt>
                <c:pt idx="45">
                  <c:v>2.3749368008016063</c:v>
                </c:pt>
                <c:pt idx="46">
                  <c:v>2.3394958001915143</c:v>
                </c:pt>
                <c:pt idx="47">
                  <c:v>2.3014373009490328</c:v>
                </c:pt>
                <c:pt idx="48">
                  <c:v>2.2518282994045649</c:v>
                </c:pt>
                <c:pt idx="49">
                  <c:v>2.2117296500671841</c:v>
                </c:pt>
                <c:pt idx="50">
                  <c:v>2.1601112075341575</c:v>
                </c:pt>
                <c:pt idx="51">
                  <c:v>2.1080299876761615</c:v>
                </c:pt>
                <c:pt idx="52">
                  <c:v>2.0575769904054368</c:v>
                </c:pt>
                <c:pt idx="53">
                  <c:v>2.0077205348636085</c:v>
                </c:pt>
                <c:pt idx="54">
                  <c:v>1.9495063769160765</c:v>
                </c:pt>
                <c:pt idx="55">
                  <c:v>1.8939764337896463</c:v>
                </c:pt>
                <c:pt idx="56">
                  <c:v>1.8401003041723811</c:v>
                </c:pt>
                <c:pt idx="57">
                  <c:v>1.7789176021080948</c:v>
                </c:pt>
                <c:pt idx="58">
                  <c:v>1.7214648707301876</c:v>
                </c:pt>
                <c:pt idx="59">
                  <c:v>1.6677444132216692</c:v>
                </c:pt>
                <c:pt idx="60">
                  <c:v>1.6077585327655015</c:v>
                </c:pt>
                <c:pt idx="61">
                  <c:v>1.551509532544685</c:v>
                </c:pt>
                <c:pt idx="62">
                  <c:v>1.5000293493266099</c:v>
                </c:pt>
                <c:pt idx="63">
                  <c:v>1.4433190067481405</c:v>
                </c:pt>
                <c:pt idx="64">
                  <c:v>1.391379528446123</c:v>
                </c:pt>
                <c:pt idx="65">
                  <c:v>1.3342119380574786</c:v>
                </c:pt>
                <c:pt idx="66">
                  <c:v>1.2828451014389088</c:v>
                </c:pt>
                <c:pt idx="67">
                  <c:v>1.2372792744997696</c:v>
                </c:pt>
                <c:pt idx="68">
                  <c:v>1.1975147131492463</c:v>
                </c:pt>
                <c:pt idx="69">
                  <c:v>1.1556065900086878</c:v>
                </c:pt>
                <c:pt idx="70">
                  <c:v>1.1115551609872227</c:v>
                </c:pt>
                <c:pt idx="71">
                  <c:v>1.0853606819941888</c:v>
                </c:pt>
                <c:pt idx="72">
                  <c:v>1.0480520188863238</c:v>
                </c:pt>
                <c:pt idx="73">
                  <c:v>1.0286010735346736</c:v>
                </c:pt>
                <c:pt idx="74">
                  <c:v>1.0080374795234093</c:v>
                </c:pt>
                <c:pt idx="75">
                  <c:v>0.99636226048949084</c:v>
                </c:pt>
              </c:numCache>
            </c:numRef>
          </c:val>
          <c:smooth val="0"/>
          <c:extLst>
            <c:ext xmlns:c16="http://schemas.microsoft.com/office/drawing/2014/chart" uri="{C3380CC4-5D6E-409C-BE32-E72D297353CC}">
              <c16:uniqueId val="{00000006-BF79-46F7-AC41-44BC288B8ABE}"/>
            </c:ext>
          </c:extLst>
        </c:ser>
        <c:ser>
          <c:idx val="8"/>
          <c:order val="7"/>
          <c:tx>
            <c:strRef>
              <c:f>EnRoads_RawData!$W$2</c:f>
              <c:strCache>
                <c:ptCount val="1"/>
                <c:pt idx="0">
                  <c:v>3</c:v>
                </c:pt>
              </c:strCache>
            </c:strRef>
          </c:tx>
          <c:spPr>
            <a:ln w="28575" cap="rnd">
              <a:solidFill>
                <a:schemeClr val="accent3">
                  <a:lumMod val="60000"/>
                </a:schemeClr>
              </a:solidFill>
              <a:round/>
            </a:ln>
            <a:effectLst/>
          </c:spPr>
          <c:marker>
            <c:symbol val="none"/>
          </c:marker>
          <c:cat>
            <c:strRef>
              <c:f>EnRoads_RawData!$N$3:$N$78</c:f>
              <c:strCache>
                <c:ptCount val="76"/>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pt idx="41">
                  <c:v>2066</c:v>
                </c:pt>
                <c:pt idx="42">
                  <c:v>2067</c:v>
                </c:pt>
                <c:pt idx="43">
                  <c:v>2068</c:v>
                </c:pt>
                <c:pt idx="44">
                  <c:v>2069</c:v>
                </c:pt>
                <c:pt idx="45">
                  <c:v>2070</c:v>
                </c:pt>
                <c:pt idx="46">
                  <c:v>2071</c:v>
                </c:pt>
                <c:pt idx="47">
                  <c:v>2072</c:v>
                </c:pt>
                <c:pt idx="48">
                  <c:v>2073</c:v>
                </c:pt>
                <c:pt idx="49">
                  <c:v>2074</c:v>
                </c:pt>
                <c:pt idx="50">
                  <c:v>2075</c:v>
                </c:pt>
                <c:pt idx="51">
                  <c:v>2076</c:v>
                </c:pt>
                <c:pt idx="52">
                  <c:v>2077</c:v>
                </c:pt>
                <c:pt idx="53">
                  <c:v>2078</c:v>
                </c:pt>
                <c:pt idx="54">
                  <c:v>2079</c:v>
                </c:pt>
                <c:pt idx="55">
                  <c:v>2080</c:v>
                </c:pt>
                <c:pt idx="56">
                  <c:v>2081</c:v>
                </c:pt>
                <c:pt idx="57">
                  <c:v>2082</c:v>
                </c:pt>
                <c:pt idx="58">
                  <c:v>2083</c:v>
                </c:pt>
                <c:pt idx="59">
                  <c:v>2084</c:v>
                </c:pt>
                <c:pt idx="60">
                  <c:v>2085</c:v>
                </c:pt>
                <c:pt idx="61">
                  <c:v>2086</c:v>
                </c:pt>
                <c:pt idx="62">
                  <c:v>2087</c:v>
                </c:pt>
                <c:pt idx="63">
                  <c:v>2088</c:v>
                </c:pt>
                <c:pt idx="64">
                  <c:v>2089</c:v>
                </c:pt>
                <c:pt idx="65">
                  <c:v>2090</c:v>
                </c:pt>
                <c:pt idx="66">
                  <c:v>2091</c:v>
                </c:pt>
                <c:pt idx="67">
                  <c:v>2092</c:v>
                </c:pt>
                <c:pt idx="68">
                  <c:v>2093</c:v>
                </c:pt>
                <c:pt idx="69">
                  <c:v>2094</c:v>
                </c:pt>
                <c:pt idx="70">
                  <c:v>2095</c:v>
                </c:pt>
                <c:pt idx="71">
                  <c:v>2096</c:v>
                </c:pt>
                <c:pt idx="72">
                  <c:v>2097</c:v>
                </c:pt>
                <c:pt idx="73">
                  <c:v>2098</c:v>
                </c:pt>
                <c:pt idx="74">
                  <c:v>2099</c:v>
                </c:pt>
                <c:pt idx="75">
                  <c:v>2100</c:v>
                </c:pt>
              </c:strCache>
            </c:strRef>
          </c:cat>
          <c:val>
            <c:numRef>
              <c:f>EnRoads_RawData!$W$3:$W$78</c:f>
              <c:numCache>
                <c:formatCode>0.00</c:formatCode>
                <c:ptCount val="76"/>
                <c:pt idx="0">
                  <c:v>0</c:v>
                </c:pt>
                <c:pt idx="1">
                  <c:v>7.2825616389593506E-2</c:v>
                </c:pt>
                <c:pt idx="2">
                  <c:v>0.16255549438636763</c:v>
                </c:pt>
                <c:pt idx="3">
                  <c:v>0.2834360956526325</c:v>
                </c:pt>
                <c:pt idx="4">
                  <c:v>0.43114554881810818</c:v>
                </c:pt>
                <c:pt idx="5">
                  <c:v>0.58992187054104761</c:v>
                </c:pt>
                <c:pt idx="6">
                  <c:v>0.77401536112205349</c:v>
                </c:pt>
                <c:pt idx="7">
                  <c:v>0.96913588193393707</c:v>
                </c:pt>
                <c:pt idx="8">
                  <c:v>1.1695872183042866</c:v>
                </c:pt>
                <c:pt idx="9">
                  <c:v>1.3897192192197281</c:v>
                </c:pt>
                <c:pt idx="10">
                  <c:v>1.6153607438401423</c:v>
                </c:pt>
                <c:pt idx="11">
                  <c:v>1.8508822862872876</c:v>
                </c:pt>
                <c:pt idx="12">
                  <c:v>2.0963762297892004</c:v>
                </c:pt>
                <c:pt idx="13">
                  <c:v>2.349123061392163</c:v>
                </c:pt>
                <c:pt idx="14">
                  <c:v>2.6164355127039016</c:v>
                </c:pt>
                <c:pt idx="15">
                  <c:v>2.8770551672982947</c:v>
                </c:pt>
                <c:pt idx="16">
                  <c:v>3.1397420342128726</c:v>
                </c:pt>
                <c:pt idx="17">
                  <c:v>3.4146560567095321</c:v>
                </c:pt>
                <c:pt idx="18">
                  <c:v>3.6933317772616192</c:v>
                </c:pt>
                <c:pt idx="19">
                  <c:v>3.965916599579316</c:v>
                </c:pt>
                <c:pt idx="20">
                  <c:v>4.2539204988510733</c:v>
                </c:pt>
                <c:pt idx="21">
                  <c:v>4.5288357925290939</c:v>
                </c:pt>
                <c:pt idx="22">
                  <c:v>4.8121379080573092</c:v>
                </c:pt>
                <c:pt idx="23">
                  <c:v>5.0952861505987244</c:v>
                </c:pt>
                <c:pt idx="24">
                  <c:v>5.3824084123356215</c:v>
                </c:pt>
                <c:pt idx="25">
                  <c:v>5.6735786510323578</c:v>
                </c:pt>
                <c:pt idx="26">
                  <c:v>5.9615383878354464</c:v>
                </c:pt>
                <c:pt idx="27">
                  <c:v>6.2576755292358825</c:v>
                </c:pt>
                <c:pt idx="28">
                  <c:v>6.5446944895435308</c:v>
                </c:pt>
                <c:pt idx="29">
                  <c:v>6.8326321196859681</c:v>
                </c:pt>
                <c:pt idx="30">
                  <c:v>7.1228466406846564</c:v>
                </c:pt>
                <c:pt idx="31">
                  <c:v>7.4066878285570397</c:v>
                </c:pt>
                <c:pt idx="32">
                  <c:v>7.6941812742250022</c:v>
                </c:pt>
                <c:pt idx="33">
                  <c:v>7.976666517337037</c:v>
                </c:pt>
                <c:pt idx="34">
                  <c:v>8.2541642865400604</c:v>
                </c:pt>
                <c:pt idx="35">
                  <c:v>8.5380049087506791</c:v>
                </c:pt>
                <c:pt idx="36">
                  <c:v>8.8195125690643295</c:v>
                </c:pt>
                <c:pt idx="37">
                  <c:v>9.1000060784828634</c:v>
                </c:pt>
                <c:pt idx="38">
                  <c:v>9.3794946497382057</c:v>
                </c:pt>
                <c:pt idx="39">
                  <c:v>9.6579874955621676</c:v>
                </c:pt>
                <c:pt idx="40">
                  <c:v>9.9367957496801864</c:v>
                </c:pt>
                <c:pt idx="41">
                  <c:v>10.217226707179123</c:v>
                </c:pt>
                <c:pt idx="42">
                  <c:v>10.499284462606511</c:v>
                </c:pt>
                <c:pt idx="43">
                  <c:v>10.774272216501856</c:v>
                </c:pt>
                <c:pt idx="44">
                  <c:v>11.062192272048151</c:v>
                </c:pt>
                <c:pt idx="45">
                  <c:v>11.343046932428365</c:v>
                </c:pt>
                <c:pt idx="46">
                  <c:v>11.618135559543703</c:v>
                </c:pt>
                <c:pt idx="47">
                  <c:v>11.907459177031114</c:v>
                </c:pt>
                <c:pt idx="48">
                  <c:v>12.19101880852736</c:v>
                </c:pt>
                <c:pt idx="49">
                  <c:v>12.478815477669286</c:v>
                </c:pt>
                <c:pt idx="50">
                  <c:v>12.760850208093984</c:v>
                </c:pt>
                <c:pt idx="51">
                  <c:v>13.057124023438064</c:v>
                </c:pt>
                <c:pt idx="52">
                  <c:v>13.347637947338512</c:v>
                </c:pt>
                <c:pt idx="53">
                  <c:v>13.632393003432298</c:v>
                </c:pt>
                <c:pt idx="54">
                  <c:v>13.921390215356155</c:v>
                </c:pt>
                <c:pt idx="55">
                  <c:v>14.213338154394705</c:v>
                </c:pt>
                <c:pt idx="56">
                  <c:v>14.509530808355748</c:v>
                </c:pt>
                <c:pt idx="57">
                  <c:v>14.809969200875798</c:v>
                </c:pt>
                <c:pt idx="58">
                  <c:v>15.103363694604241</c:v>
                </c:pt>
                <c:pt idx="59">
                  <c:v>15.401006485983999</c:v>
                </c:pt>
                <c:pt idx="60">
                  <c:v>15.711609217210366</c:v>
                </c:pt>
                <c:pt idx="61">
                  <c:v>16.016462805180367</c:v>
                </c:pt>
                <c:pt idx="62">
                  <c:v>16.324280171635223</c:v>
                </c:pt>
                <c:pt idx="63">
                  <c:v>16.636350953925785</c:v>
                </c:pt>
                <c:pt idx="64">
                  <c:v>16.941389353339559</c:v>
                </c:pt>
                <c:pt idx="65">
                  <c:v>17.259397673059425</c:v>
                </c:pt>
                <c:pt idx="66">
                  <c:v>17.581663503162531</c:v>
                </c:pt>
                <c:pt idx="67">
                  <c:v>17.896903092210096</c:v>
                </c:pt>
                <c:pt idx="68">
                  <c:v>18.226402750733087</c:v>
                </c:pt>
                <c:pt idx="69">
                  <c:v>18.558880006838763</c:v>
                </c:pt>
                <c:pt idx="70">
                  <c:v>18.885619891512079</c:v>
                </c:pt>
                <c:pt idx="71">
                  <c:v>19.227905900282735</c:v>
                </c:pt>
                <c:pt idx="72">
                  <c:v>19.575738289059927</c:v>
                </c:pt>
                <c:pt idx="73">
                  <c:v>19.919117313752849</c:v>
                </c:pt>
                <c:pt idx="74">
                  <c:v>20.279325190345048</c:v>
                </c:pt>
                <c:pt idx="75">
                  <c:v>20.635079958762162</c:v>
                </c:pt>
              </c:numCache>
            </c:numRef>
          </c:val>
          <c:smooth val="0"/>
          <c:extLst>
            <c:ext xmlns:c16="http://schemas.microsoft.com/office/drawing/2014/chart" uri="{C3380CC4-5D6E-409C-BE32-E72D297353CC}">
              <c16:uniqueId val="{00000007-BF79-46F7-AC41-44BC288B8ABE}"/>
            </c:ext>
          </c:extLst>
        </c:ser>
        <c:dLbls>
          <c:showLegendKey val="0"/>
          <c:showVal val="0"/>
          <c:showCatName val="0"/>
          <c:showSerName val="0"/>
          <c:showPercent val="0"/>
          <c:showBubbleSize val="0"/>
        </c:dLbls>
        <c:smooth val="0"/>
        <c:axId val="1187933312"/>
        <c:axId val="1187936912"/>
      </c:lineChart>
      <c:catAx>
        <c:axId val="1187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936912"/>
        <c:crosses val="autoZero"/>
        <c:auto val="1"/>
        <c:lblAlgn val="ctr"/>
        <c:lblOffset val="100"/>
        <c:noMultiLvlLbl val="0"/>
      </c:catAx>
      <c:valAx>
        <c:axId val="11879369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93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CO2 RF vs CO2</a:t>
            </a:r>
            <a:r>
              <a:rPr lang="en-US" sz="2000" baseline="0"/>
              <a:t> PPM</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CO2RF_FromPPM!$U$2:$AB$2</c:f>
              <c:numCache>
                <c:formatCode>General</c:formatCode>
                <c:ptCount val="8"/>
                <c:pt idx="0">
                  <c:v>350</c:v>
                </c:pt>
                <c:pt idx="1">
                  <c:v>400</c:v>
                </c:pt>
                <c:pt idx="2">
                  <c:v>450</c:v>
                </c:pt>
                <c:pt idx="3">
                  <c:v>500</c:v>
                </c:pt>
                <c:pt idx="4">
                  <c:v>550</c:v>
                </c:pt>
                <c:pt idx="5">
                  <c:v>600</c:v>
                </c:pt>
                <c:pt idx="6">
                  <c:v>650</c:v>
                </c:pt>
                <c:pt idx="7">
                  <c:v>700</c:v>
                </c:pt>
              </c:numCache>
            </c:numRef>
          </c:cat>
          <c:val>
            <c:numRef>
              <c:f>CO2RF_FromPPM!$U$6:$AB$6</c:f>
              <c:numCache>
                <c:formatCode>General</c:formatCode>
                <c:ptCount val="8"/>
                <c:pt idx="0">
                  <c:v>1.3619974914687036</c:v>
                </c:pt>
                <c:pt idx="1">
                  <c:v>2.0380921703991115</c:v>
                </c:pt>
                <c:pt idx="2">
                  <c:v>2.6777493609320597</c:v>
                </c:pt>
                <c:pt idx="3">
                  <c:v>3.280969063067551</c:v>
                </c:pt>
                <c:pt idx="4">
                  <c:v>3.8477512768055808</c:v>
                </c:pt>
                <c:pt idx="5">
                  <c:v>4.3780960021461537</c:v>
                </c:pt>
                <c:pt idx="6">
                  <c:v>4.872003239089266</c:v>
                </c:pt>
                <c:pt idx="7">
                  <c:v>5.3294729876349214</c:v>
                </c:pt>
              </c:numCache>
            </c:numRef>
          </c:val>
          <c:smooth val="0"/>
          <c:extLst>
            <c:ext xmlns:c16="http://schemas.microsoft.com/office/drawing/2014/chart" uri="{C3380CC4-5D6E-409C-BE32-E72D297353CC}">
              <c16:uniqueId val="{00000000-CD66-4C25-A45D-F2CE8D450606}"/>
            </c:ext>
          </c:extLst>
        </c:ser>
        <c:dLbls>
          <c:showLegendKey val="0"/>
          <c:showVal val="0"/>
          <c:showCatName val="0"/>
          <c:showSerName val="0"/>
          <c:showPercent val="0"/>
          <c:showBubbleSize val="0"/>
        </c:dLbls>
        <c:smooth val="0"/>
        <c:axId val="2138468936"/>
        <c:axId val="2138475776"/>
      </c:lineChart>
      <c:catAx>
        <c:axId val="213846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38475776"/>
        <c:crosses val="autoZero"/>
        <c:auto val="1"/>
        <c:lblAlgn val="ctr"/>
        <c:lblOffset val="100"/>
        <c:noMultiLvlLbl val="0"/>
      </c:catAx>
      <c:valAx>
        <c:axId val="2138475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38468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dirty="0">
                <a:solidFill>
                  <a:prstClr val="black">
                    <a:lumMod val="65000"/>
                    <a:lumOff val="35000"/>
                  </a:prstClr>
                </a:solidFill>
              </a:rPr>
              <a:t>The percentage variance between the calculated CO2 RF amount and the original AR6 RF amount for over 1400 calculations</a:t>
            </a:r>
            <a:endParaRPr lang="en-US" sz="2000" dirty="0">
              <a:latin typeface="+mj-l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'CO2Rf Dff'!$A$1:$A$1410</c:f>
              <c:numCache>
                <c:formatCode>0.00</c:formatCode>
                <c:ptCount val="1410"/>
                <c:pt idx="0">
                  <c:v>-3.5230538937969555</c:v>
                </c:pt>
                <c:pt idx="1">
                  <c:v>-2.3799788132155468</c:v>
                </c:pt>
                <c:pt idx="2">
                  <c:v>-1.7999541408948228</c:v>
                </c:pt>
                <c:pt idx="3">
                  <c:v>-1.6874744656057794</c:v>
                </c:pt>
                <c:pt idx="4">
                  <c:v>-1.528468609805202</c:v>
                </c:pt>
                <c:pt idx="5">
                  <c:v>-1.457823682705931</c:v>
                </c:pt>
                <c:pt idx="6">
                  <c:v>-1.4488620423580294</c:v>
                </c:pt>
                <c:pt idx="7">
                  <c:v>-1.4423838271797635</c:v>
                </c:pt>
                <c:pt idx="8">
                  <c:v>-1.4397703196328016</c:v>
                </c:pt>
                <c:pt idx="9">
                  <c:v>-1.4102188974571281</c:v>
                </c:pt>
                <c:pt idx="10">
                  <c:v>-1.4029865556124841</c:v>
                </c:pt>
                <c:pt idx="11">
                  <c:v>-1.4020028207058279</c:v>
                </c:pt>
                <c:pt idx="12">
                  <c:v>-1.3970097740435137</c:v>
                </c:pt>
                <c:pt idx="13">
                  <c:v>-1.3816492853205402</c:v>
                </c:pt>
                <c:pt idx="14">
                  <c:v>-1.3752172709211181</c:v>
                </c:pt>
                <c:pt idx="15">
                  <c:v>-1.3597711051897725</c:v>
                </c:pt>
                <c:pt idx="16">
                  <c:v>-1.3467591266147141</c:v>
                </c:pt>
                <c:pt idx="17">
                  <c:v>-1.3331868381930148</c:v>
                </c:pt>
                <c:pt idx="18">
                  <c:v>-1.3273514933566892</c:v>
                </c:pt>
                <c:pt idx="19">
                  <c:v>-1.3193367478588804</c:v>
                </c:pt>
                <c:pt idx="20">
                  <c:v>-1.3130787474408878</c:v>
                </c:pt>
                <c:pt idx="21">
                  <c:v>-1.3000390059681333</c:v>
                </c:pt>
                <c:pt idx="22">
                  <c:v>-1.2853698788219694</c:v>
                </c:pt>
                <c:pt idx="23">
                  <c:v>-1.2848791144993228</c:v>
                </c:pt>
                <c:pt idx="24">
                  <c:v>-1.2843940172721526</c:v>
                </c:pt>
                <c:pt idx="25">
                  <c:v>-1.2795478975039454</c:v>
                </c:pt>
                <c:pt idx="26">
                  <c:v>-1.2763545645084728</c:v>
                </c:pt>
                <c:pt idx="27">
                  <c:v>-1.2743005529196179</c:v>
                </c:pt>
                <c:pt idx="28">
                  <c:v>-1.2736713501137238</c:v>
                </c:pt>
                <c:pt idx="29">
                  <c:v>-1.273030746193452</c:v>
                </c:pt>
                <c:pt idx="30">
                  <c:v>-1.273016542517458</c:v>
                </c:pt>
                <c:pt idx="31">
                  <c:v>-1.2717472180659659</c:v>
                </c:pt>
                <c:pt idx="32">
                  <c:v>-1.2682805965185384</c:v>
                </c:pt>
                <c:pt idx="33">
                  <c:v>-1.267002165190007</c:v>
                </c:pt>
                <c:pt idx="34">
                  <c:v>-1.267002165190007</c:v>
                </c:pt>
                <c:pt idx="35">
                  <c:v>-1.2666197144953197</c:v>
                </c:pt>
                <c:pt idx="36">
                  <c:v>-1.266135320867557</c:v>
                </c:pt>
                <c:pt idx="37">
                  <c:v>-1.2621273343219768</c:v>
                </c:pt>
                <c:pt idx="38">
                  <c:v>-1.2618609474737184</c:v>
                </c:pt>
                <c:pt idx="39">
                  <c:v>-1.2615020316237577</c:v>
                </c:pt>
                <c:pt idx="40">
                  <c:v>-1.2529365191526038</c:v>
                </c:pt>
                <c:pt idx="41">
                  <c:v>-1.2450824540294867</c:v>
                </c:pt>
                <c:pt idx="42">
                  <c:v>-1.2439869249503888</c:v>
                </c:pt>
                <c:pt idx="43">
                  <c:v>-1.2404385657752983</c:v>
                </c:pt>
                <c:pt idx="44">
                  <c:v>-1.2327009002525866</c:v>
                </c:pt>
                <c:pt idx="45">
                  <c:v>-1.2291608868401851</c:v>
                </c:pt>
                <c:pt idx="46">
                  <c:v>-1.2285315664515948</c:v>
                </c:pt>
                <c:pt idx="47">
                  <c:v>-1.2210014606494384</c:v>
                </c:pt>
                <c:pt idx="48">
                  <c:v>-1.2204534740383104</c:v>
                </c:pt>
                <c:pt idx="49">
                  <c:v>-1.2199074514041957</c:v>
                </c:pt>
                <c:pt idx="50">
                  <c:v>-1.2088693010897062</c:v>
                </c:pt>
                <c:pt idx="51">
                  <c:v>-1.2001665747891002</c:v>
                </c:pt>
                <c:pt idx="52">
                  <c:v>-1.1914746110739174</c:v>
                </c:pt>
                <c:pt idx="53">
                  <c:v>-1.1872159794029635</c:v>
                </c:pt>
                <c:pt idx="54">
                  <c:v>-1.1865242893841923</c:v>
                </c:pt>
                <c:pt idx="55">
                  <c:v>-1.1844412660467054</c:v>
                </c:pt>
                <c:pt idx="56">
                  <c:v>-1.1802803555745229</c:v>
                </c:pt>
                <c:pt idx="57">
                  <c:v>-1.1797320890836744</c:v>
                </c:pt>
                <c:pt idx="58">
                  <c:v>-1.1780623328621627</c:v>
                </c:pt>
                <c:pt idx="59">
                  <c:v>-1.1774383228216867</c:v>
                </c:pt>
                <c:pt idx="60">
                  <c:v>-1.1769575817393152</c:v>
                </c:pt>
                <c:pt idx="61">
                  <c:v>-1.1766795149850227</c:v>
                </c:pt>
                <c:pt idx="62">
                  <c:v>-1.1763209576762155</c:v>
                </c:pt>
                <c:pt idx="63">
                  <c:v>-1.1757445808049394</c:v>
                </c:pt>
                <c:pt idx="64">
                  <c:v>-1.1743413683217121</c:v>
                </c:pt>
                <c:pt idx="65">
                  <c:v>-1.1736374689785347</c:v>
                </c:pt>
                <c:pt idx="66">
                  <c:v>-1.1723588613659537</c:v>
                </c:pt>
                <c:pt idx="67">
                  <c:v>-1.1714825253752188</c:v>
                </c:pt>
                <c:pt idx="68">
                  <c:v>-1.1703771426590821</c:v>
                </c:pt>
                <c:pt idx="69">
                  <c:v>-1.1670250186162956</c:v>
                </c:pt>
                <c:pt idx="70">
                  <c:v>-1.1637906011598269</c:v>
                </c:pt>
                <c:pt idx="71">
                  <c:v>-1.1596006932635472</c:v>
                </c:pt>
                <c:pt idx="72">
                  <c:v>-1.1580340903202475</c:v>
                </c:pt>
                <c:pt idx="73">
                  <c:v>-1.1577238156493639</c:v>
                </c:pt>
                <c:pt idx="74">
                  <c:v>-1.1548712711802025</c:v>
                </c:pt>
                <c:pt idx="75">
                  <c:v>-1.1543580524619748</c:v>
                </c:pt>
                <c:pt idx="76">
                  <c:v>-1.1506643672794097</c:v>
                </c:pt>
                <c:pt idx="77">
                  <c:v>-1.1495554851332903</c:v>
                </c:pt>
                <c:pt idx="78">
                  <c:v>-1.1495554851332903</c:v>
                </c:pt>
                <c:pt idx="79">
                  <c:v>-1.1493442247460861</c:v>
                </c:pt>
                <c:pt idx="80">
                  <c:v>-1.1458113874337255</c:v>
                </c:pt>
                <c:pt idx="81">
                  <c:v>-1.1441603055879923</c:v>
                </c:pt>
                <c:pt idx="82">
                  <c:v>-1.1434643752806954</c:v>
                </c:pt>
                <c:pt idx="83">
                  <c:v>-1.1434376738680665</c:v>
                </c:pt>
                <c:pt idx="84">
                  <c:v>-1.1428113979383621</c:v>
                </c:pt>
                <c:pt idx="85">
                  <c:v>-1.1369333301942373</c:v>
                </c:pt>
                <c:pt idx="86">
                  <c:v>-1.1369333301942373</c:v>
                </c:pt>
                <c:pt idx="87">
                  <c:v>-1.1363835122395456</c:v>
                </c:pt>
                <c:pt idx="88">
                  <c:v>-1.133821813760004</c:v>
                </c:pt>
                <c:pt idx="89">
                  <c:v>-1.1328311020646893</c:v>
                </c:pt>
                <c:pt idx="90">
                  <c:v>-1.1321206673821007</c:v>
                </c:pt>
                <c:pt idx="91">
                  <c:v>-1.1319968882096192</c:v>
                </c:pt>
                <c:pt idx="92">
                  <c:v>-1.1288581281808328</c:v>
                </c:pt>
                <c:pt idx="93">
                  <c:v>-1.1276800827318132</c:v>
                </c:pt>
                <c:pt idx="94">
                  <c:v>-1.122444968841489</c:v>
                </c:pt>
                <c:pt idx="95">
                  <c:v>-1.1223422381340793</c:v>
                </c:pt>
                <c:pt idx="96">
                  <c:v>-1.1203298210951946</c:v>
                </c:pt>
                <c:pt idx="97">
                  <c:v>-1.1154752434288331</c:v>
                </c:pt>
                <c:pt idx="98">
                  <c:v>-1.1150775812493101</c:v>
                </c:pt>
                <c:pt idx="99">
                  <c:v>-1.1119392044013654</c:v>
                </c:pt>
                <c:pt idx="100">
                  <c:v>-1.1080752108251477</c:v>
                </c:pt>
                <c:pt idx="101">
                  <c:v>-1.1080662730822357</c:v>
                </c:pt>
                <c:pt idx="102">
                  <c:v>-1.1077324117720004</c:v>
                </c:pt>
                <c:pt idx="103">
                  <c:v>-1.1067179089690071</c:v>
                </c:pt>
                <c:pt idx="104">
                  <c:v>-1.1019135950556578</c:v>
                </c:pt>
                <c:pt idx="105">
                  <c:v>-1.1018380008736472</c:v>
                </c:pt>
                <c:pt idx="106">
                  <c:v>-1.1005000575296577</c:v>
                </c:pt>
                <c:pt idx="107">
                  <c:v>-1.0998037468776707</c:v>
                </c:pt>
                <c:pt idx="108">
                  <c:v>-1.0975276082466343</c:v>
                </c:pt>
                <c:pt idx="109">
                  <c:v>-1.0964913745018701</c:v>
                </c:pt>
                <c:pt idx="110">
                  <c:v>-1.0953028553370645</c:v>
                </c:pt>
                <c:pt idx="111">
                  <c:v>-1.0934832591235166</c:v>
                </c:pt>
                <c:pt idx="112">
                  <c:v>-1.0927444067635697</c:v>
                </c:pt>
                <c:pt idx="113">
                  <c:v>-1.0912955623327238</c:v>
                </c:pt>
                <c:pt idx="114">
                  <c:v>-1.0895569112565537</c:v>
                </c:pt>
                <c:pt idx="115">
                  <c:v>-1.0893018500386027</c:v>
                </c:pt>
                <c:pt idx="116">
                  <c:v>-1.0889024899345299</c:v>
                </c:pt>
                <c:pt idx="117">
                  <c:v>-1.0879554938888081</c:v>
                </c:pt>
                <c:pt idx="118">
                  <c:v>-1.0864721756904765</c:v>
                </c:pt>
                <c:pt idx="119">
                  <c:v>-1.0864638495711334</c:v>
                </c:pt>
                <c:pt idx="120">
                  <c:v>-1.0863420657636429</c:v>
                </c:pt>
                <c:pt idx="121">
                  <c:v>-1.0863302315985903</c:v>
                </c:pt>
                <c:pt idx="122">
                  <c:v>-1.0855525354463369</c:v>
                </c:pt>
                <c:pt idx="123">
                  <c:v>-1.0838464949049718</c:v>
                </c:pt>
                <c:pt idx="124">
                  <c:v>-1.0834667103527225</c:v>
                </c:pt>
                <c:pt idx="125">
                  <c:v>-1.0819719250937581</c:v>
                </c:pt>
                <c:pt idx="126">
                  <c:v>-1.0793174209678595</c:v>
                </c:pt>
                <c:pt idx="127">
                  <c:v>-1.0770271639389246</c:v>
                </c:pt>
                <c:pt idx="128">
                  <c:v>-1.0726913761555181</c:v>
                </c:pt>
                <c:pt idx="129">
                  <c:v>-1.0722859946823382</c:v>
                </c:pt>
                <c:pt idx="130">
                  <c:v>-1.0684165552393465</c:v>
                </c:pt>
                <c:pt idx="131">
                  <c:v>-1.0682171323034506</c:v>
                </c:pt>
                <c:pt idx="132">
                  <c:v>-1.0676989089720008</c:v>
                </c:pt>
                <c:pt idx="133">
                  <c:v>-1.0653333077019291</c:v>
                </c:pt>
                <c:pt idx="134">
                  <c:v>-1.0652489212372118</c:v>
                </c:pt>
                <c:pt idx="135">
                  <c:v>-1.0646749670011395</c:v>
                </c:pt>
                <c:pt idx="136">
                  <c:v>-1.0638643647606603</c:v>
                </c:pt>
                <c:pt idx="137">
                  <c:v>-1.062528920021699</c:v>
                </c:pt>
                <c:pt idx="138">
                  <c:v>-1.062528920021699</c:v>
                </c:pt>
                <c:pt idx="139">
                  <c:v>-1.0572979105410378</c:v>
                </c:pt>
                <c:pt idx="140">
                  <c:v>-1.0570955390667969</c:v>
                </c:pt>
                <c:pt idx="141">
                  <c:v>-1.0559861721256869</c:v>
                </c:pt>
                <c:pt idx="142">
                  <c:v>-1.0552478082207413</c:v>
                </c:pt>
                <c:pt idx="143">
                  <c:v>-1.054978127896363</c:v>
                </c:pt>
                <c:pt idx="144">
                  <c:v>-1.0524009286801925</c:v>
                </c:pt>
                <c:pt idx="145">
                  <c:v>-1.0512469912169418</c:v>
                </c:pt>
                <c:pt idx="146">
                  <c:v>-1.0503914127035086</c:v>
                </c:pt>
                <c:pt idx="147">
                  <c:v>-1.0487894268817006</c:v>
                </c:pt>
                <c:pt idx="148">
                  <c:v>-1.0452775156769216</c:v>
                </c:pt>
                <c:pt idx="149">
                  <c:v>-1.0452364115295611</c:v>
                </c:pt>
                <c:pt idx="150">
                  <c:v>-1.0436219378964282</c:v>
                </c:pt>
                <c:pt idx="151">
                  <c:v>-1.0431253015898427</c:v>
                </c:pt>
                <c:pt idx="152">
                  <c:v>-1.041903915533799</c:v>
                </c:pt>
                <c:pt idx="153">
                  <c:v>-1.0412883944518219</c:v>
                </c:pt>
                <c:pt idx="154">
                  <c:v>-1.0404679633832805</c:v>
                </c:pt>
                <c:pt idx="155">
                  <c:v>-1.0382657911040125</c:v>
                </c:pt>
                <c:pt idx="156">
                  <c:v>-1.0367850096559867</c:v>
                </c:pt>
                <c:pt idx="157">
                  <c:v>-1.0358465011929692</c:v>
                </c:pt>
                <c:pt idx="158">
                  <c:v>-1.0307688466490463</c:v>
                </c:pt>
                <c:pt idx="159">
                  <c:v>-1.0271540921125828</c:v>
                </c:pt>
                <c:pt idx="160">
                  <c:v>-1.0267955162991353</c:v>
                </c:pt>
                <c:pt idx="161">
                  <c:v>-1.0261050412168164</c:v>
                </c:pt>
                <c:pt idx="162">
                  <c:v>-1.0241043974250761</c:v>
                </c:pt>
                <c:pt idx="163">
                  <c:v>-1.024088591586739</c:v>
                </c:pt>
                <c:pt idx="164">
                  <c:v>-1.0227642441622391</c:v>
                </c:pt>
                <c:pt idx="165">
                  <c:v>-1.020826364078856</c:v>
                </c:pt>
                <c:pt idx="166">
                  <c:v>-1.0188196396022613</c:v>
                </c:pt>
                <c:pt idx="167">
                  <c:v>-1.018387033305749</c:v>
                </c:pt>
                <c:pt idx="168">
                  <c:v>-1.0175551019928126</c:v>
                </c:pt>
                <c:pt idx="169">
                  <c:v>-1.0163361283224215</c:v>
                </c:pt>
                <c:pt idx="170">
                  <c:v>-1.0162762256664548</c:v>
                </c:pt>
                <c:pt idx="171">
                  <c:v>-1.0161845151859061</c:v>
                </c:pt>
                <c:pt idx="172">
                  <c:v>-1.0131241313647776</c:v>
                </c:pt>
                <c:pt idx="173">
                  <c:v>-1.0126423339005988</c:v>
                </c:pt>
                <c:pt idx="174">
                  <c:v>-1.0113447557154625</c:v>
                </c:pt>
                <c:pt idx="175">
                  <c:v>-1.011040965139399</c:v>
                </c:pt>
                <c:pt idx="176">
                  <c:v>-1.0095871431198558</c:v>
                </c:pt>
                <c:pt idx="177">
                  <c:v>-1.0075152414197968</c:v>
                </c:pt>
                <c:pt idx="178">
                  <c:v>-1.0069947275389806</c:v>
                </c:pt>
                <c:pt idx="179">
                  <c:v>-1.0034630053178772</c:v>
                </c:pt>
                <c:pt idx="180">
                  <c:v>-1.0034630053178772</c:v>
                </c:pt>
                <c:pt idx="181">
                  <c:v>-1.0030453496832534</c:v>
                </c:pt>
                <c:pt idx="182">
                  <c:v>-1.0029401971892253</c:v>
                </c:pt>
                <c:pt idx="183">
                  <c:v>-1.001831740491945</c:v>
                </c:pt>
                <c:pt idx="184">
                  <c:v>-0.99959447538857471</c:v>
                </c:pt>
                <c:pt idx="185">
                  <c:v>-0.99878913833543148</c:v>
                </c:pt>
                <c:pt idx="186">
                  <c:v>-0.99821801794543119</c:v>
                </c:pt>
                <c:pt idx="187">
                  <c:v>-0.99740256333636979</c:v>
                </c:pt>
                <c:pt idx="188">
                  <c:v>-0.99630521291626273</c:v>
                </c:pt>
                <c:pt idx="189">
                  <c:v>-0.99397331787453447</c:v>
                </c:pt>
                <c:pt idx="190">
                  <c:v>-0.99387149788845297</c:v>
                </c:pt>
                <c:pt idx="191">
                  <c:v>-0.99346348146161745</c:v>
                </c:pt>
                <c:pt idx="192">
                  <c:v>-0.99251490610306548</c:v>
                </c:pt>
                <c:pt idx="193">
                  <c:v>-0.99086248811480049</c:v>
                </c:pt>
                <c:pt idx="194">
                  <c:v>-0.99080436244258341</c:v>
                </c:pt>
                <c:pt idx="195">
                  <c:v>-0.99021347848445762</c:v>
                </c:pt>
                <c:pt idx="196">
                  <c:v>-0.98927839340050494</c:v>
                </c:pt>
                <c:pt idx="197">
                  <c:v>-0.98763012826148877</c:v>
                </c:pt>
                <c:pt idx="198">
                  <c:v>-0.9869881202401104</c:v>
                </c:pt>
                <c:pt idx="199">
                  <c:v>-0.98664711139486128</c:v>
                </c:pt>
                <c:pt idx="200">
                  <c:v>-0.98587277085046143</c:v>
                </c:pt>
                <c:pt idx="201">
                  <c:v>-0.98587277085046143</c:v>
                </c:pt>
                <c:pt idx="202">
                  <c:v>-0.98388292039172265</c:v>
                </c:pt>
                <c:pt idx="203">
                  <c:v>-0.98343803767828253</c:v>
                </c:pt>
                <c:pt idx="204">
                  <c:v>-0.98311823026306133</c:v>
                </c:pt>
                <c:pt idx="205">
                  <c:v>-0.98164963695742025</c:v>
                </c:pt>
                <c:pt idx="206">
                  <c:v>-0.98071032891214849</c:v>
                </c:pt>
                <c:pt idx="207">
                  <c:v>-0.97921352080730117</c:v>
                </c:pt>
                <c:pt idx="208">
                  <c:v>-0.97740087181935853</c:v>
                </c:pt>
                <c:pt idx="209">
                  <c:v>-0.97725845005091483</c:v>
                </c:pt>
                <c:pt idx="210">
                  <c:v>-0.97697039437388744</c:v>
                </c:pt>
                <c:pt idx="211">
                  <c:v>-0.97693490036644914</c:v>
                </c:pt>
                <c:pt idx="212">
                  <c:v>-0.9758865312454954</c:v>
                </c:pt>
                <c:pt idx="213">
                  <c:v>-0.9757446857961839</c:v>
                </c:pt>
                <c:pt idx="214">
                  <c:v>-0.9752461822667271</c:v>
                </c:pt>
                <c:pt idx="215">
                  <c:v>-0.97450600653958119</c:v>
                </c:pt>
                <c:pt idx="216">
                  <c:v>-0.97115728482701413</c:v>
                </c:pt>
                <c:pt idx="217">
                  <c:v>-0.97044439785736336</c:v>
                </c:pt>
                <c:pt idx="218">
                  <c:v>-0.96997278385894714</c:v>
                </c:pt>
                <c:pt idx="219">
                  <c:v>-0.96958221453712345</c:v>
                </c:pt>
                <c:pt idx="220">
                  <c:v>-0.96773742138549401</c:v>
                </c:pt>
                <c:pt idx="221">
                  <c:v>-0.96676407273952347</c:v>
                </c:pt>
                <c:pt idx="222">
                  <c:v>-0.96555439524120601</c:v>
                </c:pt>
                <c:pt idx="223">
                  <c:v>-0.96380486054941605</c:v>
                </c:pt>
                <c:pt idx="224">
                  <c:v>-0.9630902741792785</c:v>
                </c:pt>
                <c:pt idx="225">
                  <c:v>-0.96239269326429111</c:v>
                </c:pt>
                <c:pt idx="226">
                  <c:v>-0.95774677625603843</c:v>
                </c:pt>
                <c:pt idx="227">
                  <c:v>-0.95682830044571077</c:v>
                </c:pt>
                <c:pt idx="228">
                  <c:v>-0.95280186840857561</c:v>
                </c:pt>
                <c:pt idx="229">
                  <c:v>-0.94947653754313999</c:v>
                </c:pt>
                <c:pt idx="230">
                  <c:v>-0.94850966437430362</c:v>
                </c:pt>
                <c:pt idx="231">
                  <c:v>-0.94662363831999186</c:v>
                </c:pt>
                <c:pt idx="232">
                  <c:v>-0.94191157300396544</c:v>
                </c:pt>
                <c:pt idx="233">
                  <c:v>-0.94034603722048427</c:v>
                </c:pt>
                <c:pt idx="234">
                  <c:v>-0.94005174165308136</c:v>
                </c:pt>
                <c:pt idx="235">
                  <c:v>-0.93801614303590231</c:v>
                </c:pt>
                <c:pt idx="236">
                  <c:v>-0.93679126524175405</c:v>
                </c:pt>
                <c:pt idx="237">
                  <c:v>-0.9343870197128904</c:v>
                </c:pt>
                <c:pt idx="238">
                  <c:v>-0.93414688087845543</c:v>
                </c:pt>
                <c:pt idx="239">
                  <c:v>-0.93350679424918193</c:v>
                </c:pt>
                <c:pt idx="240">
                  <c:v>-0.92434845881551086</c:v>
                </c:pt>
                <c:pt idx="241">
                  <c:v>-0.92396299333788245</c:v>
                </c:pt>
                <c:pt idx="242">
                  <c:v>-0.92342180856703293</c:v>
                </c:pt>
                <c:pt idx="243">
                  <c:v>-0.91311741114455469</c:v>
                </c:pt>
                <c:pt idx="244">
                  <c:v>-0.91282285290018039</c:v>
                </c:pt>
                <c:pt idx="245">
                  <c:v>-0.91248742786369774</c:v>
                </c:pt>
                <c:pt idx="246">
                  <c:v>-0.91074434240350788</c:v>
                </c:pt>
                <c:pt idx="247">
                  <c:v>-0.90783523724671811</c:v>
                </c:pt>
                <c:pt idx="248">
                  <c:v>-0.90383354920218839</c:v>
                </c:pt>
                <c:pt idx="249">
                  <c:v>-0.90116535809148857</c:v>
                </c:pt>
                <c:pt idx="250">
                  <c:v>-0.88930469186828975</c:v>
                </c:pt>
                <c:pt idx="251">
                  <c:v>-0.88768942933882444</c:v>
                </c:pt>
                <c:pt idx="252">
                  <c:v>-0.88564687508144824</c:v>
                </c:pt>
                <c:pt idx="253">
                  <c:v>-0.88514961448417384</c:v>
                </c:pt>
                <c:pt idx="254">
                  <c:v>-0.88025220453482422</c:v>
                </c:pt>
                <c:pt idx="255">
                  <c:v>-0.87435425492423846</c:v>
                </c:pt>
                <c:pt idx="256">
                  <c:v>-0.86403750143761415</c:v>
                </c:pt>
                <c:pt idx="257">
                  <c:v>-0.86277739249944085</c:v>
                </c:pt>
                <c:pt idx="258">
                  <c:v>-0.86258241768827071</c:v>
                </c:pt>
                <c:pt idx="259">
                  <c:v>-0.86162561913559121</c:v>
                </c:pt>
                <c:pt idx="260">
                  <c:v>-0.86080502054043706</c:v>
                </c:pt>
                <c:pt idx="261">
                  <c:v>-0.85851940151384909</c:v>
                </c:pt>
                <c:pt idx="262">
                  <c:v>-0.85828210084701506</c:v>
                </c:pt>
                <c:pt idx="263">
                  <c:v>-0.85762914269920221</c:v>
                </c:pt>
                <c:pt idx="264">
                  <c:v>-0.8556119326196997</c:v>
                </c:pt>
                <c:pt idx="265">
                  <c:v>-0.85437899373953519</c:v>
                </c:pt>
                <c:pt idx="266">
                  <c:v>-0.84656667419879339</c:v>
                </c:pt>
                <c:pt idx="267">
                  <c:v>-0.84495587868556377</c:v>
                </c:pt>
                <c:pt idx="268">
                  <c:v>-0.84222860929838061</c:v>
                </c:pt>
                <c:pt idx="269">
                  <c:v>-0.84180567030826137</c:v>
                </c:pt>
                <c:pt idx="270">
                  <c:v>-0.84127657920198728</c:v>
                </c:pt>
                <c:pt idx="271">
                  <c:v>-0.8409829248910663</c:v>
                </c:pt>
                <c:pt idx="272">
                  <c:v>-0.8373247078673125</c:v>
                </c:pt>
                <c:pt idx="273">
                  <c:v>-0.83538089726695264</c:v>
                </c:pt>
                <c:pt idx="274">
                  <c:v>-0.83448304028290288</c:v>
                </c:pt>
                <c:pt idx="275">
                  <c:v>-0.83336130631634453</c:v>
                </c:pt>
                <c:pt idx="276">
                  <c:v>-0.82661179344714542</c:v>
                </c:pt>
                <c:pt idx="277">
                  <c:v>-0.8260602180803942</c:v>
                </c:pt>
                <c:pt idx="278">
                  <c:v>-0.82251662313306628</c:v>
                </c:pt>
                <c:pt idx="279">
                  <c:v>-0.82198490392260248</c:v>
                </c:pt>
                <c:pt idx="280">
                  <c:v>-0.81887514541364426</c:v>
                </c:pt>
                <c:pt idx="281">
                  <c:v>-0.81793233987382874</c:v>
                </c:pt>
                <c:pt idx="282">
                  <c:v>-0.81733552448190028</c:v>
                </c:pt>
                <c:pt idx="283">
                  <c:v>-0.81732410196660388</c:v>
                </c:pt>
                <c:pt idx="284">
                  <c:v>-0.81619486976411737</c:v>
                </c:pt>
                <c:pt idx="285">
                  <c:v>-0.81066062769257807</c:v>
                </c:pt>
                <c:pt idx="286">
                  <c:v>-0.80999675475605049</c:v>
                </c:pt>
                <c:pt idx="287">
                  <c:v>-0.7973978510460461</c:v>
                </c:pt>
                <c:pt idx="288">
                  <c:v>-0.79539030279110212</c:v>
                </c:pt>
                <c:pt idx="289">
                  <c:v>-0.79404702445108166</c:v>
                </c:pt>
                <c:pt idx="290">
                  <c:v>-0.79345726802145444</c:v>
                </c:pt>
                <c:pt idx="291">
                  <c:v>-0.79286155408619019</c:v>
                </c:pt>
                <c:pt idx="292">
                  <c:v>-0.79127873528822557</c:v>
                </c:pt>
                <c:pt idx="293">
                  <c:v>-0.78510339189551981</c:v>
                </c:pt>
                <c:pt idx="294">
                  <c:v>-0.78494222142476588</c:v>
                </c:pt>
                <c:pt idx="295">
                  <c:v>-0.78388174591954796</c:v>
                </c:pt>
                <c:pt idx="296">
                  <c:v>-0.7794849819342099</c:v>
                </c:pt>
                <c:pt idx="297">
                  <c:v>-0.77738937140000941</c:v>
                </c:pt>
                <c:pt idx="298">
                  <c:v>-0.76510618882222259</c:v>
                </c:pt>
                <c:pt idx="299">
                  <c:v>-0.76440727550201548</c:v>
                </c:pt>
                <c:pt idx="300">
                  <c:v>-0.76190709080095631</c:v>
                </c:pt>
                <c:pt idx="301">
                  <c:v>-0.76180619770533786</c:v>
                </c:pt>
                <c:pt idx="302">
                  <c:v>-0.76160225020397365</c:v>
                </c:pt>
                <c:pt idx="303">
                  <c:v>-0.76089770531019296</c:v>
                </c:pt>
                <c:pt idx="304">
                  <c:v>-0.76074033064339641</c:v>
                </c:pt>
                <c:pt idx="305">
                  <c:v>-0.76057114977851381</c:v>
                </c:pt>
                <c:pt idx="306">
                  <c:v>-0.75985796048112009</c:v>
                </c:pt>
                <c:pt idx="307">
                  <c:v>-0.75980581079054943</c:v>
                </c:pt>
                <c:pt idx="308">
                  <c:v>-0.75539535975106131</c:v>
                </c:pt>
                <c:pt idx="309">
                  <c:v>-0.75401213768749231</c:v>
                </c:pt>
                <c:pt idx="310">
                  <c:v>-0.75296571883032481</c:v>
                </c:pt>
                <c:pt idx="311">
                  <c:v>-0.75293037695181275</c:v>
                </c:pt>
                <c:pt idx="312">
                  <c:v>-0.75285975197897148</c:v>
                </c:pt>
                <c:pt idx="313">
                  <c:v>-0.75284334302616374</c:v>
                </c:pt>
                <c:pt idx="314">
                  <c:v>-0.75013122782222819</c:v>
                </c:pt>
                <c:pt idx="315">
                  <c:v>-0.74699614778267875</c:v>
                </c:pt>
                <c:pt idx="316">
                  <c:v>-0.74564946969334023</c:v>
                </c:pt>
                <c:pt idx="317">
                  <c:v>-0.74349651000658279</c:v>
                </c:pt>
                <c:pt idx="318">
                  <c:v>-0.74268730197272881</c:v>
                </c:pt>
                <c:pt idx="319">
                  <c:v>-0.7405001195869092</c:v>
                </c:pt>
                <c:pt idx="320">
                  <c:v>-0.74048719811284958</c:v>
                </c:pt>
                <c:pt idx="321">
                  <c:v>-0.73803939390287499</c:v>
                </c:pt>
                <c:pt idx="322">
                  <c:v>-0.73633788415017365</c:v>
                </c:pt>
                <c:pt idx="323">
                  <c:v>-0.73558964144850592</c:v>
                </c:pt>
                <c:pt idx="324">
                  <c:v>-0.73194606780974925</c:v>
                </c:pt>
                <c:pt idx="325">
                  <c:v>-0.72937574774206104</c:v>
                </c:pt>
                <c:pt idx="326">
                  <c:v>-0.7281198070979199</c:v>
                </c:pt>
                <c:pt idx="327">
                  <c:v>-0.72785689286146449</c:v>
                </c:pt>
                <c:pt idx="328">
                  <c:v>-0.7272878592840849</c:v>
                </c:pt>
                <c:pt idx="329">
                  <c:v>-0.726877070025436</c:v>
                </c:pt>
                <c:pt idx="330">
                  <c:v>-0.72627043806760383</c:v>
                </c:pt>
                <c:pt idx="331">
                  <c:v>-0.72518149664268927</c:v>
                </c:pt>
                <c:pt idx="332">
                  <c:v>-0.72388800375263618</c:v>
                </c:pt>
                <c:pt idx="333">
                  <c:v>-0.72341132990615764</c:v>
                </c:pt>
                <c:pt idx="334">
                  <c:v>-0.72340415111957523</c:v>
                </c:pt>
                <c:pt idx="335">
                  <c:v>-0.72245157737832144</c:v>
                </c:pt>
                <c:pt idx="336">
                  <c:v>-0.72173769966498602</c:v>
                </c:pt>
                <c:pt idx="337">
                  <c:v>-0.72062000612320765</c:v>
                </c:pt>
                <c:pt idx="338">
                  <c:v>-0.71808044047608433</c:v>
                </c:pt>
                <c:pt idx="339">
                  <c:v>-0.71491123230973186</c:v>
                </c:pt>
                <c:pt idx="340">
                  <c:v>-0.71373006129401395</c:v>
                </c:pt>
                <c:pt idx="341">
                  <c:v>-0.70650211620939551</c:v>
                </c:pt>
                <c:pt idx="342">
                  <c:v>-0.69559659472128355</c:v>
                </c:pt>
                <c:pt idx="343">
                  <c:v>-0.69514211748457189</c:v>
                </c:pt>
                <c:pt idx="344">
                  <c:v>-0.6949187386539849</c:v>
                </c:pt>
                <c:pt idx="345">
                  <c:v>-0.69470320546161846</c:v>
                </c:pt>
                <c:pt idx="346">
                  <c:v>-0.69449640304934945</c:v>
                </c:pt>
                <c:pt idx="347">
                  <c:v>-0.69420745345258272</c:v>
                </c:pt>
                <c:pt idx="348">
                  <c:v>-0.6940997410849209</c:v>
                </c:pt>
                <c:pt idx="349">
                  <c:v>-0.69372793076609096</c:v>
                </c:pt>
                <c:pt idx="350">
                  <c:v>-0.69347496393065056</c:v>
                </c:pt>
                <c:pt idx="351">
                  <c:v>-0.69347496393065056</c:v>
                </c:pt>
                <c:pt idx="352">
                  <c:v>-0.69099130030626454</c:v>
                </c:pt>
                <c:pt idx="353">
                  <c:v>-0.68716525538505613</c:v>
                </c:pt>
                <c:pt idx="354">
                  <c:v>-0.68398565226921315</c:v>
                </c:pt>
                <c:pt idx="355">
                  <c:v>-0.68336227484462764</c:v>
                </c:pt>
                <c:pt idx="356">
                  <c:v>-0.68280759009219671</c:v>
                </c:pt>
                <c:pt idx="357">
                  <c:v>-0.6822998921870469</c:v>
                </c:pt>
                <c:pt idx="358">
                  <c:v>-0.67408206680230087</c:v>
                </c:pt>
                <c:pt idx="359">
                  <c:v>-0.66951827750696613</c:v>
                </c:pt>
                <c:pt idx="360">
                  <c:v>-0.66421917775015493</c:v>
                </c:pt>
                <c:pt idx="361">
                  <c:v>-0.66271759860951451</c:v>
                </c:pt>
                <c:pt idx="362">
                  <c:v>-0.66056204231446147</c:v>
                </c:pt>
                <c:pt idx="363">
                  <c:v>-0.66003867904369395</c:v>
                </c:pt>
                <c:pt idx="364">
                  <c:v>-0.65950145452055475</c:v>
                </c:pt>
                <c:pt idx="365">
                  <c:v>-0.65802548348759493</c:v>
                </c:pt>
                <c:pt idx="366">
                  <c:v>-0.65476274147804436</c:v>
                </c:pt>
                <c:pt idx="367">
                  <c:v>-0.65342867451279474</c:v>
                </c:pt>
                <c:pt idx="368">
                  <c:v>-0.65055495338352032</c:v>
                </c:pt>
                <c:pt idx="369">
                  <c:v>-0.64732632116916655</c:v>
                </c:pt>
                <c:pt idx="370">
                  <c:v>-0.64359072676264129</c:v>
                </c:pt>
                <c:pt idx="371">
                  <c:v>-0.64156242029384158</c:v>
                </c:pt>
                <c:pt idx="372">
                  <c:v>-0.6412764264670755</c:v>
                </c:pt>
                <c:pt idx="373">
                  <c:v>-0.64104341846880397</c:v>
                </c:pt>
                <c:pt idx="374">
                  <c:v>-0.64055639764403971</c:v>
                </c:pt>
                <c:pt idx="375">
                  <c:v>-0.63791172816822528</c:v>
                </c:pt>
                <c:pt idx="376">
                  <c:v>-0.63729808234934193</c:v>
                </c:pt>
                <c:pt idx="377">
                  <c:v>-0.63610106602432415</c:v>
                </c:pt>
                <c:pt idx="378">
                  <c:v>-0.63608835203579472</c:v>
                </c:pt>
                <c:pt idx="379">
                  <c:v>-0.63408768090345335</c:v>
                </c:pt>
                <c:pt idx="380">
                  <c:v>-0.63116704147301972</c:v>
                </c:pt>
                <c:pt idx="381">
                  <c:v>-0.63067592782928639</c:v>
                </c:pt>
                <c:pt idx="382">
                  <c:v>-0.63042635950441606</c:v>
                </c:pt>
                <c:pt idx="383">
                  <c:v>-0.63039228113211943</c:v>
                </c:pt>
                <c:pt idx="384">
                  <c:v>-0.62669864749116155</c:v>
                </c:pt>
                <c:pt idx="385">
                  <c:v>-0.62460255144367516</c:v>
                </c:pt>
                <c:pt idx="386">
                  <c:v>-0.62116240914855514</c:v>
                </c:pt>
                <c:pt idx="387">
                  <c:v>-0.62012326061246004</c:v>
                </c:pt>
                <c:pt idx="388">
                  <c:v>-0.61956570799751254</c:v>
                </c:pt>
                <c:pt idx="389">
                  <c:v>-0.61617198057312761</c:v>
                </c:pt>
                <c:pt idx="390">
                  <c:v>-0.61542308829416603</c:v>
                </c:pt>
                <c:pt idx="391">
                  <c:v>-0.61441870325980119</c:v>
                </c:pt>
                <c:pt idx="392">
                  <c:v>-0.61013715628119125</c:v>
                </c:pt>
                <c:pt idx="393">
                  <c:v>-0.60630321881647375</c:v>
                </c:pt>
                <c:pt idx="394">
                  <c:v>-0.6053666436564944</c:v>
                </c:pt>
                <c:pt idx="395">
                  <c:v>-0.6051735138028943</c:v>
                </c:pt>
                <c:pt idx="396">
                  <c:v>-0.60458988296017147</c:v>
                </c:pt>
                <c:pt idx="397">
                  <c:v>-0.60140734948503283</c:v>
                </c:pt>
                <c:pt idx="398">
                  <c:v>-0.59929507771767454</c:v>
                </c:pt>
                <c:pt idx="399">
                  <c:v>-0.59905120375291743</c:v>
                </c:pt>
                <c:pt idx="400">
                  <c:v>-0.59619894543856522</c:v>
                </c:pt>
                <c:pt idx="401">
                  <c:v>-0.59508176734128326</c:v>
                </c:pt>
                <c:pt idx="402">
                  <c:v>-0.59140045561710985</c:v>
                </c:pt>
                <c:pt idx="403">
                  <c:v>-0.58971269161537609</c:v>
                </c:pt>
                <c:pt idx="404">
                  <c:v>-0.58903821393661171</c:v>
                </c:pt>
                <c:pt idx="405">
                  <c:v>-0.58762958734699822</c:v>
                </c:pt>
                <c:pt idx="406">
                  <c:v>-0.58667186010431449</c:v>
                </c:pt>
                <c:pt idx="407">
                  <c:v>-0.58471790463632844</c:v>
                </c:pt>
                <c:pt idx="408">
                  <c:v>-0.58395242408532089</c:v>
                </c:pt>
                <c:pt idx="409">
                  <c:v>-0.58288296923503891</c:v>
                </c:pt>
                <c:pt idx="410">
                  <c:v>-0.57683393091013513</c:v>
                </c:pt>
                <c:pt idx="411">
                  <c:v>-0.57679440189355558</c:v>
                </c:pt>
                <c:pt idx="412">
                  <c:v>-0.57142060691940322</c:v>
                </c:pt>
                <c:pt idx="413">
                  <c:v>-0.56919618377814529</c:v>
                </c:pt>
                <c:pt idx="414">
                  <c:v>-0.56603865613441617</c:v>
                </c:pt>
                <c:pt idx="415">
                  <c:v>-0.56545857011277134</c:v>
                </c:pt>
                <c:pt idx="416">
                  <c:v>-0.56486019320155367</c:v>
                </c:pt>
                <c:pt idx="417">
                  <c:v>-0.56437484162243257</c:v>
                </c:pt>
                <c:pt idx="418">
                  <c:v>-0.56409910860189927</c:v>
                </c:pt>
                <c:pt idx="419">
                  <c:v>-0.56220125448963532</c:v>
                </c:pt>
                <c:pt idx="420">
                  <c:v>-0.56163554358124446</c:v>
                </c:pt>
                <c:pt idx="421">
                  <c:v>-0.56124558236602473</c:v>
                </c:pt>
                <c:pt idx="422">
                  <c:v>-0.56030385484123746</c:v>
                </c:pt>
                <c:pt idx="423">
                  <c:v>-0.56030385484123746</c:v>
                </c:pt>
                <c:pt idx="424">
                  <c:v>-0.55796520092789326</c:v>
                </c:pt>
                <c:pt idx="425">
                  <c:v>-0.55661120738380621</c:v>
                </c:pt>
                <c:pt idx="426">
                  <c:v>-0.55509957925317666</c:v>
                </c:pt>
                <c:pt idx="427">
                  <c:v>-0.55453821698843486</c:v>
                </c:pt>
                <c:pt idx="428">
                  <c:v>-0.55432544440986875</c:v>
                </c:pt>
                <c:pt idx="429">
                  <c:v>-0.55417449044220446</c:v>
                </c:pt>
                <c:pt idx="430">
                  <c:v>-0.55384978767553128</c:v>
                </c:pt>
                <c:pt idx="431">
                  <c:v>-0.55354088122451239</c:v>
                </c:pt>
                <c:pt idx="432">
                  <c:v>-0.55347655522198413</c:v>
                </c:pt>
                <c:pt idx="433">
                  <c:v>-0.55334126926555316</c:v>
                </c:pt>
                <c:pt idx="434">
                  <c:v>-0.55239801145942835</c:v>
                </c:pt>
                <c:pt idx="435">
                  <c:v>-0.55201645746920991</c:v>
                </c:pt>
                <c:pt idx="436">
                  <c:v>-0.54911532205322311</c:v>
                </c:pt>
                <c:pt idx="437">
                  <c:v>-0.54909873693314037</c:v>
                </c:pt>
                <c:pt idx="438">
                  <c:v>-0.54772035885727999</c:v>
                </c:pt>
                <c:pt idx="439">
                  <c:v>-0.54496574150019983</c:v>
                </c:pt>
                <c:pt idx="440">
                  <c:v>-0.54408683314341211</c:v>
                </c:pt>
                <c:pt idx="441">
                  <c:v>-0.54402200175648652</c:v>
                </c:pt>
                <c:pt idx="442">
                  <c:v>-0.54365425020925007</c:v>
                </c:pt>
                <c:pt idx="443">
                  <c:v>-0.54248043824640046</c:v>
                </c:pt>
                <c:pt idx="444">
                  <c:v>-0.54215783988956434</c:v>
                </c:pt>
                <c:pt idx="445">
                  <c:v>-0.54148936510083479</c:v>
                </c:pt>
                <c:pt idx="446">
                  <c:v>-0.54136105310618976</c:v>
                </c:pt>
                <c:pt idx="447">
                  <c:v>-0.54088397859919435</c:v>
                </c:pt>
                <c:pt idx="448">
                  <c:v>-0.54018754299169358</c:v>
                </c:pt>
                <c:pt idx="449">
                  <c:v>-0.54018754299169358</c:v>
                </c:pt>
                <c:pt idx="450">
                  <c:v>-0.53744781977874434</c:v>
                </c:pt>
                <c:pt idx="451">
                  <c:v>-0.53592391559004038</c:v>
                </c:pt>
                <c:pt idx="452">
                  <c:v>-0.53547055826290124</c:v>
                </c:pt>
                <c:pt idx="453">
                  <c:v>-0.53542509387023884</c:v>
                </c:pt>
                <c:pt idx="454">
                  <c:v>-0.53470683478661052</c:v>
                </c:pt>
                <c:pt idx="455">
                  <c:v>-0.53470438423679612</c:v>
                </c:pt>
                <c:pt idx="456">
                  <c:v>-0.53390779978757497</c:v>
                </c:pt>
                <c:pt idx="457">
                  <c:v>-0.53376950276985413</c:v>
                </c:pt>
                <c:pt idx="458">
                  <c:v>-0.53353097540401906</c:v>
                </c:pt>
                <c:pt idx="459">
                  <c:v>-0.53255678658521755</c:v>
                </c:pt>
                <c:pt idx="460">
                  <c:v>-0.53233536160506789</c:v>
                </c:pt>
                <c:pt idx="461">
                  <c:v>-0.53217863105235497</c:v>
                </c:pt>
                <c:pt idx="462">
                  <c:v>-0.53084509538392399</c:v>
                </c:pt>
                <c:pt idx="463">
                  <c:v>-0.53064369433314085</c:v>
                </c:pt>
                <c:pt idx="464">
                  <c:v>-0.5287884012145655</c:v>
                </c:pt>
                <c:pt idx="465">
                  <c:v>-0.52860638705969332</c:v>
                </c:pt>
                <c:pt idx="466">
                  <c:v>-0.52804686694883285</c:v>
                </c:pt>
                <c:pt idx="467">
                  <c:v>-0.5280099955510914</c:v>
                </c:pt>
                <c:pt idx="468">
                  <c:v>-0.52760868993299692</c:v>
                </c:pt>
                <c:pt idx="469">
                  <c:v>-0.52704612096017867</c:v>
                </c:pt>
                <c:pt idx="470">
                  <c:v>-0.52679924082932383</c:v>
                </c:pt>
                <c:pt idx="471">
                  <c:v>-0.52640630997300331</c:v>
                </c:pt>
                <c:pt idx="472">
                  <c:v>-0.52478341260666406</c:v>
                </c:pt>
                <c:pt idx="473">
                  <c:v>-0.52377715449295592</c:v>
                </c:pt>
                <c:pt idx="474">
                  <c:v>-0.52272385232399365</c:v>
                </c:pt>
                <c:pt idx="475">
                  <c:v>-0.52103070853165878</c:v>
                </c:pt>
                <c:pt idx="476">
                  <c:v>-0.5202845708122793</c:v>
                </c:pt>
                <c:pt idx="477">
                  <c:v>-0.51953377774535081</c:v>
                </c:pt>
                <c:pt idx="478">
                  <c:v>-0.51710207036045375</c:v>
                </c:pt>
                <c:pt idx="479">
                  <c:v>-0.51684514009459304</c:v>
                </c:pt>
                <c:pt idx="480">
                  <c:v>-0.51637548234118791</c:v>
                </c:pt>
                <c:pt idx="481">
                  <c:v>-0.5163277605333102</c:v>
                </c:pt>
                <c:pt idx="482">
                  <c:v>-0.51616195164490908</c:v>
                </c:pt>
                <c:pt idx="483">
                  <c:v>-0.51611673961157845</c:v>
                </c:pt>
                <c:pt idx="484">
                  <c:v>-0.5143971713229033</c:v>
                </c:pt>
                <c:pt idx="485">
                  <c:v>-0.51380808586236359</c:v>
                </c:pt>
                <c:pt idx="486">
                  <c:v>-0.51330731557766829</c:v>
                </c:pt>
                <c:pt idx="487">
                  <c:v>-0.51264690390872636</c:v>
                </c:pt>
                <c:pt idx="488">
                  <c:v>-0.51249699674385218</c:v>
                </c:pt>
                <c:pt idx="489">
                  <c:v>-0.51249545383801731</c:v>
                </c:pt>
                <c:pt idx="490">
                  <c:v>-0.51183748387886763</c:v>
                </c:pt>
                <c:pt idx="491">
                  <c:v>-0.50951409847670948</c:v>
                </c:pt>
                <c:pt idx="492">
                  <c:v>-0.50909005857803191</c:v>
                </c:pt>
                <c:pt idx="493">
                  <c:v>-0.50842069012837299</c:v>
                </c:pt>
                <c:pt idx="494">
                  <c:v>-0.50769200691444949</c:v>
                </c:pt>
                <c:pt idx="495">
                  <c:v>-0.50657295993646323</c:v>
                </c:pt>
                <c:pt idx="496">
                  <c:v>-0.50638682345925856</c:v>
                </c:pt>
                <c:pt idx="497">
                  <c:v>-0.50527183142435206</c:v>
                </c:pt>
                <c:pt idx="498">
                  <c:v>-0.5050115640879409</c:v>
                </c:pt>
                <c:pt idx="499">
                  <c:v>-0.50486436409330337</c:v>
                </c:pt>
                <c:pt idx="500">
                  <c:v>-0.50428444405477768</c:v>
                </c:pt>
                <c:pt idx="501">
                  <c:v>-0.50414228362893898</c:v>
                </c:pt>
                <c:pt idx="502">
                  <c:v>-0.50410467816241999</c:v>
                </c:pt>
                <c:pt idx="503">
                  <c:v>-0.50166449123479506</c:v>
                </c:pt>
                <c:pt idx="504">
                  <c:v>-0.50151753305537661</c:v>
                </c:pt>
                <c:pt idx="505">
                  <c:v>-0.5008747793024384</c:v>
                </c:pt>
                <c:pt idx="506">
                  <c:v>-0.50076119524068219</c:v>
                </c:pt>
                <c:pt idx="507">
                  <c:v>-0.50075039550346145</c:v>
                </c:pt>
                <c:pt idx="508">
                  <c:v>-0.49918078577010389</c:v>
                </c:pt>
                <c:pt idx="509">
                  <c:v>-0.49917132007018017</c:v>
                </c:pt>
                <c:pt idx="510">
                  <c:v>-0.49898386253263605</c:v>
                </c:pt>
                <c:pt idx="511">
                  <c:v>-0.49803556284367034</c:v>
                </c:pt>
                <c:pt idx="512">
                  <c:v>-0.49790679587782133</c:v>
                </c:pt>
                <c:pt idx="513">
                  <c:v>-0.4975491650476131</c:v>
                </c:pt>
                <c:pt idx="514">
                  <c:v>-0.49656184949336601</c:v>
                </c:pt>
                <c:pt idx="515">
                  <c:v>-0.49637380155796018</c:v>
                </c:pt>
                <c:pt idx="516">
                  <c:v>-0.49614536477337984</c:v>
                </c:pt>
                <c:pt idx="517">
                  <c:v>-0.49557865025943199</c:v>
                </c:pt>
                <c:pt idx="518">
                  <c:v>-0.49405130912214112</c:v>
                </c:pt>
                <c:pt idx="519">
                  <c:v>-0.49124894465916119</c:v>
                </c:pt>
                <c:pt idx="520">
                  <c:v>-0.49050451334609479</c:v>
                </c:pt>
                <c:pt idx="521">
                  <c:v>-0.48857887913911657</c:v>
                </c:pt>
                <c:pt idx="522">
                  <c:v>-0.4884042896434202</c:v>
                </c:pt>
                <c:pt idx="523">
                  <c:v>-0.48730596839056223</c:v>
                </c:pt>
                <c:pt idx="524">
                  <c:v>-0.48692184193758808</c:v>
                </c:pt>
                <c:pt idx="525">
                  <c:v>-0.48593475998146179</c:v>
                </c:pt>
                <c:pt idx="526">
                  <c:v>-0.48431380306003957</c:v>
                </c:pt>
                <c:pt idx="527">
                  <c:v>-0.48288116358645544</c:v>
                </c:pt>
                <c:pt idx="528">
                  <c:v>-0.4815548026242456</c:v>
                </c:pt>
                <c:pt idx="529">
                  <c:v>-0.48155015070600798</c:v>
                </c:pt>
                <c:pt idx="530">
                  <c:v>-0.4813597799214373</c:v>
                </c:pt>
                <c:pt idx="531">
                  <c:v>-0.48092331725924997</c:v>
                </c:pt>
                <c:pt idx="532">
                  <c:v>-0.48066885346636812</c:v>
                </c:pt>
                <c:pt idx="533">
                  <c:v>-0.48032341894086866</c:v>
                </c:pt>
                <c:pt idx="534">
                  <c:v>-0.48027718329438762</c:v>
                </c:pt>
                <c:pt idx="535">
                  <c:v>-0.47913109945076604</c:v>
                </c:pt>
                <c:pt idx="536">
                  <c:v>-0.47889311945102275</c:v>
                </c:pt>
                <c:pt idx="537">
                  <c:v>-0.47888358903465766</c:v>
                </c:pt>
                <c:pt idx="538">
                  <c:v>-0.47671584517619614</c:v>
                </c:pt>
                <c:pt idx="539">
                  <c:v>-0.47633261035061758</c:v>
                </c:pt>
                <c:pt idx="540">
                  <c:v>-0.47620894685482118</c:v>
                </c:pt>
                <c:pt idx="541">
                  <c:v>-0.47579919677800825</c:v>
                </c:pt>
                <c:pt idx="542">
                  <c:v>-0.47577449827406459</c:v>
                </c:pt>
                <c:pt idx="543">
                  <c:v>-0.47494699531586076</c:v>
                </c:pt>
                <c:pt idx="544">
                  <c:v>-0.47309196887662208</c:v>
                </c:pt>
                <c:pt idx="545">
                  <c:v>-0.47203948061896406</c:v>
                </c:pt>
                <c:pt idx="546">
                  <c:v>-0.47173199840372876</c:v>
                </c:pt>
                <c:pt idx="547">
                  <c:v>-0.46986042408756373</c:v>
                </c:pt>
                <c:pt idx="548">
                  <c:v>-0.46964259247694745</c:v>
                </c:pt>
                <c:pt idx="549">
                  <c:v>-0.4694002973218373</c:v>
                </c:pt>
                <c:pt idx="550">
                  <c:v>-0.4687106782437182</c:v>
                </c:pt>
                <c:pt idx="551">
                  <c:v>-0.46774885181275222</c:v>
                </c:pt>
                <c:pt idx="552">
                  <c:v>-0.46677125917179407</c:v>
                </c:pt>
                <c:pt idx="553">
                  <c:v>-0.46570257212530131</c:v>
                </c:pt>
                <c:pt idx="554">
                  <c:v>-0.46537200683966523</c:v>
                </c:pt>
                <c:pt idx="555">
                  <c:v>-0.4646616377554092</c:v>
                </c:pt>
                <c:pt idx="556">
                  <c:v>-0.46354442521631944</c:v>
                </c:pt>
                <c:pt idx="557">
                  <c:v>-0.46305318850790061</c:v>
                </c:pt>
                <c:pt idx="558">
                  <c:v>-0.46260248571690538</c:v>
                </c:pt>
                <c:pt idx="559">
                  <c:v>-0.46129121801772899</c:v>
                </c:pt>
                <c:pt idx="560">
                  <c:v>-0.46088627150768496</c:v>
                </c:pt>
                <c:pt idx="561">
                  <c:v>-0.45895257361502639</c:v>
                </c:pt>
                <c:pt idx="562">
                  <c:v>-0.45876584959546024</c:v>
                </c:pt>
                <c:pt idx="563">
                  <c:v>-0.45762354297828917</c:v>
                </c:pt>
                <c:pt idx="564">
                  <c:v>-0.45747721953070308</c:v>
                </c:pt>
                <c:pt idx="565">
                  <c:v>-0.45544961942825796</c:v>
                </c:pt>
                <c:pt idx="566">
                  <c:v>-0.45498846763239453</c:v>
                </c:pt>
                <c:pt idx="567">
                  <c:v>-0.45482692419777115</c:v>
                </c:pt>
                <c:pt idx="568">
                  <c:v>-0.45352041827710993</c:v>
                </c:pt>
                <c:pt idx="569">
                  <c:v>-0.4520339112318939</c:v>
                </c:pt>
                <c:pt idx="570">
                  <c:v>-0.4504963548309967</c:v>
                </c:pt>
                <c:pt idx="571">
                  <c:v>-0.44974356959099471</c:v>
                </c:pt>
                <c:pt idx="572">
                  <c:v>-0.44918721047350474</c:v>
                </c:pt>
                <c:pt idx="573">
                  <c:v>-0.44859151591020768</c:v>
                </c:pt>
                <c:pt idx="574">
                  <c:v>-0.43519673197084813</c:v>
                </c:pt>
                <c:pt idx="575">
                  <c:v>-0.4344101393658793</c:v>
                </c:pt>
                <c:pt idx="576">
                  <c:v>-0.43334256907711866</c:v>
                </c:pt>
                <c:pt idx="577">
                  <c:v>-0.43067143182419321</c:v>
                </c:pt>
                <c:pt idx="578">
                  <c:v>-0.42946114568950727</c:v>
                </c:pt>
                <c:pt idx="579">
                  <c:v>-0.42866074355677952</c:v>
                </c:pt>
                <c:pt idx="580">
                  <c:v>-0.42865685590167207</c:v>
                </c:pt>
                <c:pt idx="581">
                  <c:v>-0.42834721188803537</c:v>
                </c:pt>
                <c:pt idx="582">
                  <c:v>-0.42829351164797769</c:v>
                </c:pt>
                <c:pt idx="583">
                  <c:v>-0.42715031204542558</c:v>
                </c:pt>
                <c:pt idx="584">
                  <c:v>-0.42598253008491638</c:v>
                </c:pt>
                <c:pt idx="585">
                  <c:v>-0.42589593217973926</c:v>
                </c:pt>
                <c:pt idx="586">
                  <c:v>-0.4252805331874786</c:v>
                </c:pt>
                <c:pt idx="587">
                  <c:v>-0.4241747633843434</c:v>
                </c:pt>
                <c:pt idx="588">
                  <c:v>-0.42227419939495492</c:v>
                </c:pt>
                <c:pt idx="589">
                  <c:v>-0.4216548299026121</c:v>
                </c:pt>
                <c:pt idx="590">
                  <c:v>-0.42019695331385937</c:v>
                </c:pt>
                <c:pt idx="591">
                  <c:v>-0.41850780603394983</c:v>
                </c:pt>
                <c:pt idx="592">
                  <c:v>-0.41694397497884284</c:v>
                </c:pt>
                <c:pt idx="593">
                  <c:v>-0.41628663190801068</c:v>
                </c:pt>
                <c:pt idx="594">
                  <c:v>-0.41600692171493248</c:v>
                </c:pt>
                <c:pt idx="595">
                  <c:v>-0.41584278886886028</c:v>
                </c:pt>
                <c:pt idx="596">
                  <c:v>-0.41472280241517046</c:v>
                </c:pt>
                <c:pt idx="597">
                  <c:v>-0.41445788432270347</c:v>
                </c:pt>
                <c:pt idx="598">
                  <c:v>-0.41417922961943199</c:v>
                </c:pt>
                <c:pt idx="599">
                  <c:v>-0.41397009839605287</c:v>
                </c:pt>
                <c:pt idx="600">
                  <c:v>-0.41249360965958198</c:v>
                </c:pt>
                <c:pt idx="601">
                  <c:v>-0.41163869534547826</c:v>
                </c:pt>
                <c:pt idx="602">
                  <c:v>-0.41120348992413669</c:v>
                </c:pt>
                <c:pt idx="603">
                  <c:v>-0.41068364035335503</c:v>
                </c:pt>
                <c:pt idx="604">
                  <c:v>-0.41001931223779775</c:v>
                </c:pt>
                <c:pt idx="605">
                  <c:v>-0.40810154311898433</c:v>
                </c:pt>
                <c:pt idx="606">
                  <c:v>-0.4072936104916221</c:v>
                </c:pt>
                <c:pt idx="607">
                  <c:v>-0.40488204472804484</c:v>
                </c:pt>
                <c:pt idx="608">
                  <c:v>-0.40460156898553512</c:v>
                </c:pt>
                <c:pt idx="609">
                  <c:v>-0.40424817978346517</c:v>
                </c:pt>
                <c:pt idx="610">
                  <c:v>-0.40414331818575588</c:v>
                </c:pt>
                <c:pt idx="611">
                  <c:v>-0.40137556869374952</c:v>
                </c:pt>
                <c:pt idx="612">
                  <c:v>-0.3977148606268579</c:v>
                </c:pt>
                <c:pt idx="613">
                  <c:v>-0.39678900126854294</c:v>
                </c:pt>
                <c:pt idx="614">
                  <c:v>-0.39251407820533002</c:v>
                </c:pt>
                <c:pt idx="615">
                  <c:v>-0.38942857120642432</c:v>
                </c:pt>
                <c:pt idx="616">
                  <c:v>-0.38836982037123552</c:v>
                </c:pt>
                <c:pt idx="617">
                  <c:v>-0.38716772294722746</c:v>
                </c:pt>
                <c:pt idx="618">
                  <c:v>-0.38693828554796172</c:v>
                </c:pt>
                <c:pt idx="619">
                  <c:v>-0.38654287372279278</c:v>
                </c:pt>
                <c:pt idx="620">
                  <c:v>-0.38546355142980676</c:v>
                </c:pt>
                <c:pt idx="621">
                  <c:v>-0.3852136432033757</c:v>
                </c:pt>
                <c:pt idx="622">
                  <c:v>-0.38510088414149635</c:v>
                </c:pt>
                <c:pt idx="623">
                  <c:v>-0.38351456107930576</c:v>
                </c:pt>
                <c:pt idx="624">
                  <c:v>-0.38315951152908506</c:v>
                </c:pt>
                <c:pt idx="625">
                  <c:v>-0.38305778213355879</c:v>
                </c:pt>
                <c:pt idx="626">
                  <c:v>-0.38133990107803667</c:v>
                </c:pt>
                <c:pt idx="627">
                  <c:v>-0.38127091488678533</c:v>
                </c:pt>
                <c:pt idx="628">
                  <c:v>-0.38124133444408853</c:v>
                </c:pt>
                <c:pt idx="629">
                  <c:v>-0.38123332273119598</c:v>
                </c:pt>
                <c:pt idx="630">
                  <c:v>-0.37965962098944045</c:v>
                </c:pt>
                <c:pt idx="631">
                  <c:v>-0.37930669015054141</c:v>
                </c:pt>
                <c:pt idx="632">
                  <c:v>-0.37908934879632</c:v>
                </c:pt>
                <c:pt idx="633">
                  <c:v>-0.37868278754906975</c:v>
                </c:pt>
                <c:pt idx="634">
                  <c:v>-0.37796540723836963</c:v>
                </c:pt>
                <c:pt idx="635">
                  <c:v>-0.37762163404551347</c:v>
                </c:pt>
                <c:pt idx="636">
                  <c:v>-0.37715676858468128</c:v>
                </c:pt>
                <c:pt idx="637">
                  <c:v>-0.37665298105415779</c:v>
                </c:pt>
                <c:pt idx="638">
                  <c:v>-0.37502985232043495</c:v>
                </c:pt>
                <c:pt idx="639">
                  <c:v>-0.3741438874175631</c:v>
                </c:pt>
                <c:pt idx="640">
                  <c:v>-0.37301552267669152</c:v>
                </c:pt>
                <c:pt idx="641">
                  <c:v>-0.37288908664426312</c:v>
                </c:pt>
                <c:pt idx="642">
                  <c:v>-0.37281871703727887</c:v>
                </c:pt>
                <c:pt idx="643">
                  <c:v>-0.37115918031050521</c:v>
                </c:pt>
                <c:pt idx="644">
                  <c:v>-0.36933370320864822</c:v>
                </c:pt>
                <c:pt idx="645">
                  <c:v>-0.36930947041925116</c:v>
                </c:pt>
                <c:pt idx="646">
                  <c:v>-0.36796651773487432</c:v>
                </c:pt>
                <c:pt idx="647">
                  <c:v>-0.36610034498532906</c:v>
                </c:pt>
                <c:pt idx="648">
                  <c:v>-0.36441516978865274</c:v>
                </c:pt>
                <c:pt idx="649">
                  <c:v>-0.36390940713853825</c:v>
                </c:pt>
                <c:pt idx="650">
                  <c:v>-0.36389155394690353</c:v>
                </c:pt>
                <c:pt idx="651">
                  <c:v>-0.36374870449484359</c:v>
                </c:pt>
                <c:pt idx="652">
                  <c:v>-0.36012003054288105</c:v>
                </c:pt>
                <c:pt idx="653">
                  <c:v>-0.35834789768248376</c:v>
                </c:pt>
                <c:pt idx="654">
                  <c:v>-0.35713066593863524</c:v>
                </c:pt>
                <c:pt idx="655">
                  <c:v>-0.35555279446016941</c:v>
                </c:pt>
                <c:pt idx="656">
                  <c:v>-0.35451549602817167</c:v>
                </c:pt>
                <c:pt idx="657">
                  <c:v>-0.35411765779369514</c:v>
                </c:pt>
                <c:pt idx="658">
                  <c:v>-0.35364622783289285</c:v>
                </c:pt>
                <c:pt idx="659">
                  <c:v>-0.35117661541320239</c:v>
                </c:pt>
                <c:pt idx="660">
                  <c:v>-0.35007010092414359</c:v>
                </c:pt>
                <c:pt idx="661">
                  <c:v>-0.34926344263944753</c:v>
                </c:pt>
                <c:pt idx="662">
                  <c:v>-0.34627429293237622</c:v>
                </c:pt>
                <c:pt idx="663">
                  <c:v>-0.34563297603098525</c:v>
                </c:pt>
                <c:pt idx="664">
                  <c:v>-0.34409867916100473</c:v>
                </c:pt>
                <c:pt idx="665">
                  <c:v>-0.34350375737513611</c:v>
                </c:pt>
                <c:pt idx="666">
                  <c:v>-0.34303996806449816</c:v>
                </c:pt>
                <c:pt idx="667">
                  <c:v>-0.34151102104452347</c:v>
                </c:pt>
                <c:pt idx="668">
                  <c:v>-0.3382666762900649</c:v>
                </c:pt>
                <c:pt idx="669">
                  <c:v>-0.33649905549171638</c:v>
                </c:pt>
                <c:pt idx="670">
                  <c:v>-0.33585687042798618</c:v>
                </c:pt>
                <c:pt idx="671">
                  <c:v>-0.33541328230900735</c:v>
                </c:pt>
                <c:pt idx="672">
                  <c:v>-0.3342802299555333</c:v>
                </c:pt>
                <c:pt idx="673">
                  <c:v>-0.33234771878282765</c:v>
                </c:pt>
                <c:pt idx="674">
                  <c:v>-0.3313955624528242</c:v>
                </c:pt>
                <c:pt idx="675">
                  <c:v>-0.32899860145944937</c:v>
                </c:pt>
                <c:pt idx="676">
                  <c:v>-0.32845624011207059</c:v>
                </c:pt>
                <c:pt idx="677">
                  <c:v>-0.32790602486758408</c:v>
                </c:pt>
                <c:pt idx="678">
                  <c:v>-0.32625683288092716</c:v>
                </c:pt>
                <c:pt idx="679">
                  <c:v>-0.32493395006911824</c:v>
                </c:pt>
                <c:pt idx="680">
                  <c:v>-0.32493395006911824</c:v>
                </c:pt>
                <c:pt idx="681">
                  <c:v>-0.32370340579125856</c:v>
                </c:pt>
                <c:pt idx="682">
                  <c:v>-0.3220513028785042</c:v>
                </c:pt>
                <c:pt idx="683">
                  <c:v>-0.3203877230986506</c:v>
                </c:pt>
                <c:pt idx="684">
                  <c:v>-0.31760770864493532</c:v>
                </c:pt>
                <c:pt idx="685">
                  <c:v>-0.31736942433710852</c:v>
                </c:pt>
                <c:pt idx="686">
                  <c:v>-0.31642749690691291</c:v>
                </c:pt>
                <c:pt idx="687">
                  <c:v>-0.31449477247660051</c:v>
                </c:pt>
                <c:pt idx="688">
                  <c:v>-0.31218104687785675</c:v>
                </c:pt>
                <c:pt idx="689">
                  <c:v>-0.31218104687785675</c:v>
                </c:pt>
                <c:pt idx="690">
                  <c:v>-0.31081554341887979</c:v>
                </c:pt>
                <c:pt idx="691">
                  <c:v>-0.3106847237343256</c:v>
                </c:pt>
                <c:pt idx="692">
                  <c:v>-0.30678524543688412</c:v>
                </c:pt>
                <c:pt idx="693">
                  <c:v>-0.30470332739363953</c:v>
                </c:pt>
                <c:pt idx="694">
                  <c:v>-0.30329591810789192</c:v>
                </c:pt>
                <c:pt idx="695">
                  <c:v>-0.30253544099308954</c:v>
                </c:pt>
                <c:pt idx="696">
                  <c:v>-0.30213826358634172</c:v>
                </c:pt>
                <c:pt idx="697">
                  <c:v>-0.30106715488237662</c:v>
                </c:pt>
                <c:pt idx="698">
                  <c:v>-0.29838789940591148</c:v>
                </c:pt>
                <c:pt idx="699">
                  <c:v>-0.29497729130747197</c:v>
                </c:pt>
                <c:pt idx="700">
                  <c:v>-0.29476315083710242</c:v>
                </c:pt>
                <c:pt idx="701">
                  <c:v>-0.29202545212349346</c:v>
                </c:pt>
                <c:pt idx="702">
                  <c:v>-0.28784615982723011</c:v>
                </c:pt>
                <c:pt idx="703">
                  <c:v>-0.28733273825877503</c:v>
                </c:pt>
                <c:pt idx="704">
                  <c:v>-0.284719088718837</c:v>
                </c:pt>
                <c:pt idx="705">
                  <c:v>-0.2805823578761123</c:v>
                </c:pt>
                <c:pt idx="706">
                  <c:v>-0.27887123854554435</c:v>
                </c:pt>
                <c:pt idx="707">
                  <c:v>-0.27887123854554435</c:v>
                </c:pt>
                <c:pt idx="708">
                  <c:v>-0.27814301271811226</c:v>
                </c:pt>
                <c:pt idx="709">
                  <c:v>-0.27393458637541579</c:v>
                </c:pt>
                <c:pt idx="710">
                  <c:v>-0.27344293350672366</c:v>
                </c:pt>
                <c:pt idx="711">
                  <c:v>-0.27234042550495441</c:v>
                </c:pt>
                <c:pt idx="712">
                  <c:v>-0.27093967486766379</c:v>
                </c:pt>
                <c:pt idx="713">
                  <c:v>-0.27053631083505553</c:v>
                </c:pt>
                <c:pt idx="714">
                  <c:v>-0.26874127931418174</c:v>
                </c:pt>
                <c:pt idx="715">
                  <c:v>-0.26727862013552994</c:v>
                </c:pt>
                <c:pt idx="716">
                  <c:v>-0.26710887043965253</c:v>
                </c:pt>
                <c:pt idx="717">
                  <c:v>-0.26516576484304066</c:v>
                </c:pt>
                <c:pt idx="718">
                  <c:v>-0.26391847622213266</c:v>
                </c:pt>
                <c:pt idx="719">
                  <c:v>-0.26358989317286186</c:v>
                </c:pt>
                <c:pt idx="720">
                  <c:v>-0.26101654048436301</c:v>
                </c:pt>
                <c:pt idx="721">
                  <c:v>-0.25789468196012821</c:v>
                </c:pt>
                <c:pt idx="722">
                  <c:v>-0.25614553566456671</c:v>
                </c:pt>
                <c:pt idx="723">
                  <c:v>-0.25527343613482739</c:v>
                </c:pt>
                <c:pt idx="724">
                  <c:v>-0.25460804024629119</c:v>
                </c:pt>
                <c:pt idx="725">
                  <c:v>-0.2532795735624751</c:v>
                </c:pt>
                <c:pt idx="726">
                  <c:v>-0.25006450476329356</c:v>
                </c:pt>
                <c:pt idx="727">
                  <c:v>-0.24986728413451076</c:v>
                </c:pt>
                <c:pt idx="728">
                  <c:v>-0.24940832998524673</c:v>
                </c:pt>
                <c:pt idx="729">
                  <c:v>-0.2488944894888428</c:v>
                </c:pt>
                <c:pt idx="730">
                  <c:v>-0.24841383988890106</c:v>
                </c:pt>
                <c:pt idx="731">
                  <c:v>-0.24616030990294288</c:v>
                </c:pt>
                <c:pt idx="732">
                  <c:v>-0.24501422597591935</c:v>
                </c:pt>
                <c:pt idx="733">
                  <c:v>-0.24210858263264357</c:v>
                </c:pt>
                <c:pt idx="734">
                  <c:v>-0.23767385552219941</c:v>
                </c:pt>
                <c:pt idx="735">
                  <c:v>-0.23658155509707032</c:v>
                </c:pt>
                <c:pt idx="736">
                  <c:v>-0.23382588455685568</c:v>
                </c:pt>
                <c:pt idx="737">
                  <c:v>-0.23252053487609345</c:v>
                </c:pt>
                <c:pt idx="738">
                  <c:v>-0.23164527436732896</c:v>
                </c:pt>
                <c:pt idx="739">
                  <c:v>-0.23087199897256555</c:v>
                </c:pt>
                <c:pt idx="740">
                  <c:v>-0.22964865047194979</c:v>
                </c:pt>
                <c:pt idx="741">
                  <c:v>-0.22506382136989453</c:v>
                </c:pt>
                <c:pt idx="742">
                  <c:v>-0.22473381592704489</c:v>
                </c:pt>
                <c:pt idx="743">
                  <c:v>-0.22300339241058367</c:v>
                </c:pt>
                <c:pt idx="744">
                  <c:v>-0.22108085492890919</c:v>
                </c:pt>
                <c:pt idx="745">
                  <c:v>-0.2199765294914123</c:v>
                </c:pt>
                <c:pt idx="746">
                  <c:v>-0.21884121466857026</c:v>
                </c:pt>
                <c:pt idx="747">
                  <c:v>-0.2177577229646388</c:v>
                </c:pt>
                <c:pt idx="748">
                  <c:v>-0.21359424049519948</c:v>
                </c:pt>
                <c:pt idx="749">
                  <c:v>-0.21270567115603189</c:v>
                </c:pt>
                <c:pt idx="750">
                  <c:v>-0.21095376552193379</c:v>
                </c:pt>
                <c:pt idx="751">
                  <c:v>-0.21087134236251873</c:v>
                </c:pt>
                <c:pt idx="752">
                  <c:v>-0.21079571365255204</c:v>
                </c:pt>
                <c:pt idx="753">
                  <c:v>-0.21047299492275415</c:v>
                </c:pt>
                <c:pt idx="754">
                  <c:v>-0.21011973137038584</c:v>
                </c:pt>
                <c:pt idx="755">
                  <c:v>-0.20941549611319449</c:v>
                </c:pt>
                <c:pt idx="756">
                  <c:v>-0.20695590093969005</c:v>
                </c:pt>
                <c:pt idx="757">
                  <c:v>-0.20668514926037918</c:v>
                </c:pt>
                <c:pt idx="758">
                  <c:v>-0.2033852728707122</c:v>
                </c:pt>
                <c:pt idx="759">
                  <c:v>-0.19886850444333379</c:v>
                </c:pt>
                <c:pt idx="760">
                  <c:v>-0.19724914599564411</c:v>
                </c:pt>
                <c:pt idx="761">
                  <c:v>-0.19674079657780202</c:v>
                </c:pt>
                <c:pt idx="762">
                  <c:v>-0.19604887162183418</c:v>
                </c:pt>
                <c:pt idx="763">
                  <c:v>-0.19289442869232201</c:v>
                </c:pt>
                <c:pt idx="764">
                  <c:v>-0.18669405360169186</c:v>
                </c:pt>
                <c:pt idx="765">
                  <c:v>-0.18564374895802704</c:v>
                </c:pt>
                <c:pt idx="766">
                  <c:v>-0.18353621171049089</c:v>
                </c:pt>
                <c:pt idx="767">
                  <c:v>-0.18311004666533562</c:v>
                </c:pt>
                <c:pt idx="768">
                  <c:v>-0.18144284246573192</c:v>
                </c:pt>
                <c:pt idx="769">
                  <c:v>-0.18111431115963852</c:v>
                </c:pt>
                <c:pt idx="770">
                  <c:v>-0.18062655015895512</c:v>
                </c:pt>
                <c:pt idx="771">
                  <c:v>-0.18053058254473461</c:v>
                </c:pt>
                <c:pt idx="772">
                  <c:v>-0.17111656416665677</c:v>
                </c:pt>
                <c:pt idx="773">
                  <c:v>-0.1704401792764933</c:v>
                </c:pt>
                <c:pt idx="774">
                  <c:v>-0.169478466692322</c:v>
                </c:pt>
                <c:pt idx="775">
                  <c:v>-0.16338497116136055</c:v>
                </c:pt>
                <c:pt idx="776">
                  <c:v>-0.1616229424616869</c:v>
                </c:pt>
                <c:pt idx="777">
                  <c:v>-0.15463893899996453</c:v>
                </c:pt>
                <c:pt idx="778">
                  <c:v>-0.15395578974827462</c:v>
                </c:pt>
                <c:pt idx="779">
                  <c:v>-0.14819594769825528</c:v>
                </c:pt>
                <c:pt idx="780">
                  <c:v>-0.14563549394723244</c:v>
                </c:pt>
                <c:pt idx="781">
                  <c:v>-0.1424689815738811</c:v>
                </c:pt>
                <c:pt idx="782">
                  <c:v>-0.14198778632225123</c:v>
                </c:pt>
                <c:pt idx="783">
                  <c:v>-0.14198666972890675</c:v>
                </c:pt>
                <c:pt idx="784">
                  <c:v>-0.14083093454589229</c:v>
                </c:pt>
                <c:pt idx="785">
                  <c:v>-0.13991973260285173</c:v>
                </c:pt>
                <c:pt idx="786">
                  <c:v>-0.13854818310701505</c:v>
                </c:pt>
                <c:pt idx="787">
                  <c:v>-0.13841533869179579</c:v>
                </c:pt>
                <c:pt idx="788">
                  <c:v>-0.1373291907947794</c:v>
                </c:pt>
                <c:pt idx="789">
                  <c:v>-0.13451749212343125</c:v>
                </c:pt>
                <c:pt idx="790">
                  <c:v>-0.13391847483634567</c:v>
                </c:pt>
                <c:pt idx="791">
                  <c:v>-0.13186084883557075</c:v>
                </c:pt>
                <c:pt idx="792">
                  <c:v>-0.13096777350965647</c:v>
                </c:pt>
                <c:pt idx="793">
                  <c:v>-0.12746361955228164</c:v>
                </c:pt>
                <c:pt idx="794">
                  <c:v>-0.1255563618062665</c:v>
                </c:pt>
                <c:pt idx="795">
                  <c:v>-0.11981895251347287</c:v>
                </c:pt>
                <c:pt idx="796">
                  <c:v>-0.11851945835843829</c:v>
                </c:pt>
                <c:pt idx="797">
                  <c:v>-0.1180076564676187</c:v>
                </c:pt>
                <c:pt idx="798">
                  <c:v>-0.11523593680150744</c:v>
                </c:pt>
                <c:pt idx="799">
                  <c:v>-0.11439535622461294</c:v>
                </c:pt>
                <c:pt idx="800">
                  <c:v>-0.11128498736833718</c:v>
                </c:pt>
                <c:pt idx="801">
                  <c:v>-0.11116274959433567</c:v>
                </c:pt>
                <c:pt idx="802">
                  <c:v>-0.11064340913732759</c:v>
                </c:pt>
                <c:pt idx="803">
                  <c:v>-0.11039418031492877</c:v>
                </c:pt>
                <c:pt idx="804">
                  <c:v>-0.10695240249261236</c:v>
                </c:pt>
                <c:pt idx="805">
                  <c:v>-0.10642915656566043</c:v>
                </c:pt>
                <c:pt idx="806">
                  <c:v>-0.10002841056221912</c:v>
                </c:pt>
                <c:pt idx="807">
                  <c:v>-9.4927907466358583E-2</c:v>
                </c:pt>
                <c:pt idx="808">
                  <c:v>-9.1906980116466044E-2</c:v>
                </c:pt>
                <c:pt idx="809">
                  <c:v>-9.1362957916662865E-2</c:v>
                </c:pt>
                <c:pt idx="810">
                  <c:v>-9.1346897353165535E-2</c:v>
                </c:pt>
                <c:pt idx="811">
                  <c:v>-9.0891440147458036E-2</c:v>
                </c:pt>
                <c:pt idx="812">
                  <c:v>-8.9078514406244008E-2</c:v>
                </c:pt>
                <c:pt idx="813">
                  <c:v>-8.8513053090913771E-2</c:v>
                </c:pt>
                <c:pt idx="814">
                  <c:v>-8.4942823533212808E-2</c:v>
                </c:pt>
                <c:pt idx="815">
                  <c:v>-8.4071789960618343E-2</c:v>
                </c:pt>
                <c:pt idx="816">
                  <c:v>-7.9946309265230817E-2</c:v>
                </c:pt>
                <c:pt idx="817">
                  <c:v>-7.9933330249691653E-2</c:v>
                </c:pt>
                <c:pt idx="818">
                  <c:v>-7.880154915276541E-2</c:v>
                </c:pt>
                <c:pt idx="819">
                  <c:v>-7.7790798490987773E-2</c:v>
                </c:pt>
                <c:pt idx="820">
                  <c:v>-7.4766521798506805E-2</c:v>
                </c:pt>
                <c:pt idx="821">
                  <c:v>-7.3472507319234867E-2</c:v>
                </c:pt>
                <c:pt idx="822">
                  <c:v>-7.3358809077776602E-2</c:v>
                </c:pt>
                <c:pt idx="823">
                  <c:v>-7.1887999659977456E-2</c:v>
                </c:pt>
                <c:pt idx="824">
                  <c:v>-6.8255358292748119E-2</c:v>
                </c:pt>
                <c:pt idx="825">
                  <c:v>-6.5242015727366709E-2</c:v>
                </c:pt>
                <c:pt idx="826">
                  <c:v>-6.236898087829687E-2</c:v>
                </c:pt>
                <c:pt idx="827">
                  <c:v>-5.88779422068565E-2</c:v>
                </c:pt>
                <c:pt idx="828">
                  <c:v>-5.8491992238187795E-2</c:v>
                </c:pt>
                <c:pt idx="829">
                  <c:v>-5.7020809983187905E-2</c:v>
                </c:pt>
                <c:pt idx="830">
                  <c:v>-5.5743240570040105E-2</c:v>
                </c:pt>
                <c:pt idx="831">
                  <c:v>-5.5552133361136277E-2</c:v>
                </c:pt>
                <c:pt idx="832">
                  <c:v>-5.231527081536419E-2</c:v>
                </c:pt>
                <c:pt idx="833">
                  <c:v>-5.2151245058086174E-2</c:v>
                </c:pt>
                <c:pt idx="834">
                  <c:v>-5.1949440345467744E-2</c:v>
                </c:pt>
                <c:pt idx="835">
                  <c:v>-5.1068929549935298E-2</c:v>
                </c:pt>
                <c:pt idx="836">
                  <c:v>-5.0164803893386296E-2</c:v>
                </c:pt>
                <c:pt idx="837">
                  <c:v>-5.0100468204663025E-2</c:v>
                </c:pt>
                <c:pt idx="838">
                  <c:v>-4.6785597144994827E-2</c:v>
                </c:pt>
                <c:pt idx="839">
                  <c:v>-4.5698945631595822E-2</c:v>
                </c:pt>
                <c:pt idx="840">
                  <c:v>-4.2649482611005533E-2</c:v>
                </c:pt>
                <c:pt idx="841">
                  <c:v>-4.2286195869176438E-2</c:v>
                </c:pt>
                <c:pt idx="842">
                  <c:v>-3.7363169921843603E-2</c:v>
                </c:pt>
                <c:pt idx="843">
                  <c:v>-3.463882966584448E-2</c:v>
                </c:pt>
                <c:pt idx="844">
                  <c:v>-3.3940774454261947E-2</c:v>
                </c:pt>
                <c:pt idx="845">
                  <c:v>-3.3531239643407658E-2</c:v>
                </c:pt>
                <c:pt idx="846">
                  <c:v>-3.1206798408009506E-2</c:v>
                </c:pt>
                <c:pt idx="847">
                  <c:v>-3.0727241137907094E-2</c:v>
                </c:pt>
                <c:pt idx="848">
                  <c:v>-2.7375353001250553E-2</c:v>
                </c:pt>
                <c:pt idx="849">
                  <c:v>-2.7335855448661076E-2</c:v>
                </c:pt>
                <c:pt idx="850">
                  <c:v>-2.6675423086638034E-2</c:v>
                </c:pt>
                <c:pt idx="851">
                  <c:v>-2.6286293926165348E-2</c:v>
                </c:pt>
                <c:pt idx="852">
                  <c:v>-2.3595397857901112E-2</c:v>
                </c:pt>
                <c:pt idx="853">
                  <c:v>-1.641051363154503E-2</c:v>
                </c:pt>
                <c:pt idx="854">
                  <c:v>-1.5335915802559453E-2</c:v>
                </c:pt>
                <c:pt idx="855">
                  <c:v>-1.323331077704532E-2</c:v>
                </c:pt>
                <c:pt idx="856">
                  <c:v>-6.8870235587017948E-3</c:v>
                </c:pt>
                <c:pt idx="857">
                  <c:v>-4.4138259936975727E-3</c:v>
                </c:pt>
                <c:pt idx="858">
                  <c:v>-3.9188180511200059E-3</c:v>
                </c:pt>
                <c:pt idx="859">
                  <c:v>-6.1265572594100797E-4</c:v>
                </c:pt>
                <c:pt idx="860">
                  <c:v>-5.7672816244610126E-4</c:v>
                </c:pt>
                <c:pt idx="861">
                  <c:v>6.441913503841659E-3</c:v>
                </c:pt>
                <c:pt idx="862">
                  <c:v>6.6037611997406724E-3</c:v>
                </c:pt>
                <c:pt idx="863">
                  <c:v>9.4148543199057116E-3</c:v>
                </c:pt>
                <c:pt idx="864">
                  <c:v>1.6671984548497859E-2</c:v>
                </c:pt>
                <c:pt idx="865">
                  <c:v>1.7052726715386081E-2</c:v>
                </c:pt>
                <c:pt idx="866">
                  <c:v>1.9112824236307533E-2</c:v>
                </c:pt>
                <c:pt idx="867">
                  <c:v>1.9619802163149201E-2</c:v>
                </c:pt>
                <c:pt idx="868">
                  <c:v>2.1918306853787997E-2</c:v>
                </c:pt>
                <c:pt idx="869">
                  <c:v>2.1954691221466833E-2</c:v>
                </c:pt>
                <c:pt idx="870">
                  <c:v>2.8008085515531841E-2</c:v>
                </c:pt>
                <c:pt idx="871">
                  <c:v>2.9103487540443736E-2</c:v>
                </c:pt>
                <c:pt idx="872">
                  <c:v>3.6086711494480277E-2</c:v>
                </c:pt>
                <c:pt idx="873">
                  <c:v>3.6265732155617375E-2</c:v>
                </c:pt>
                <c:pt idx="874">
                  <c:v>3.8871189038892452E-2</c:v>
                </c:pt>
                <c:pt idx="875">
                  <c:v>4.0892629793482134E-2</c:v>
                </c:pt>
                <c:pt idx="876">
                  <c:v>4.8373454817765907E-2</c:v>
                </c:pt>
                <c:pt idx="877">
                  <c:v>4.9611660887388796E-2</c:v>
                </c:pt>
                <c:pt idx="878">
                  <c:v>5.7568216473309973E-2</c:v>
                </c:pt>
                <c:pt idx="879">
                  <c:v>6.4339988615226412E-2</c:v>
                </c:pt>
                <c:pt idx="880">
                  <c:v>7.287578635132777E-2</c:v>
                </c:pt>
                <c:pt idx="881">
                  <c:v>7.8257306294135159E-2</c:v>
                </c:pt>
                <c:pt idx="882">
                  <c:v>8.6374375053437813E-2</c:v>
                </c:pt>
                <c:pt idx="883">
                  <c:v>8.9978890699566674E-2</c:v>
                </c:pt>
                <c:pt idx="884">
                  <c:v>9.1800261300364172E-2</c:v>
                </c:pt>
                <c:pt idx="885">
                  <c:v>9.2051732363802583E-2</c:v>
                </c:pt>
                <c:pt idx="886">
                  <c:v>9.7191702408132505E-2</c:v>
                </c:pt>
                <c:pt idx="887">
                  <c:v>0.10235081338560312</c:v>
                </c:pt>
                <c:pt idx="888">
                  <c:v>0.10968415882341487</c:v>
                </c:pt>
                <c:pt idx="889">
                  <c:v>0.11234830931478799</c:v>
                </c:pt>
                <c:pt idx="890">
                  <c:v>0.11433950162946321</c:v>
                </c:pt>
                <c:pt idx="891">
                  <c:v>0.11471201001957954</c:v>
                </c:pt>
                <c:pt idx="892">
                  <c:v>0.11717326996095208</c:v>
                </c:pt>
                <c:pt idx="893">
                  <c:v>0.11734256060195004</c:v>
                </c:pt>
                <c:pt idx="894">
                  <c:v>0.11790169178568136</c:v>
                </c:pt>
                <c:pt idx="895">
                  <c:v>0.11987874091333964</c:v>
                </c:pt>
                <c:pt idx="896">
                  <c:v>0.12328257915756041</c:v>
                </c:pt>
                <c:pt idx="897">
                  <c:v>0.12392201441285799</c:v>
                </c:pt>
                <c:pt idx="898">
                  <c:v>0.12645995827235665</c:v>
                </c:pt>
                <c:pt idx="899">
                  <c:v>0.14786667023160849</c:v>
                </c:pt>
                <c:pt idx="900">
                  <c:v>0.14950768183683796</c:v>
                </c:pt>
                <c:pt idx="901">
                  <c:v>0.15009009911985643</c:v>
                </c:pt>
                <c:pt idx="902">
                  <c:v>0.15316501911021674</c:v>
                </c:pt>
                <c:pt idx="903">
                  <c:v>0.15507686716872249</c:v>
                </c:pt>
                <c:pt idx="904">
                  <c:v>0.15557658035733068</c:v>
                </c:pt>
                <c:pt idx="905">
                  <c:v>0.16276428187820446</c:v>
                </c:pt>
                <c:pt idx="906">
                  <c:v>0.1633746240547358</c:v>
                </c:pt>
                <c:pt idx="907">
                  <c:v>0.16474355805789967</c:v>
                </c:pt>
                <c:pt idx="908">
                  <c:v>0.18837557356430726</c:v>
                </c:pt>
                <c:pt idx="909">
                  <c:v>0.19119840887353773</c:v>
                </c:pt>
                <c:pt idx="910">
                  <c:v>0.19246519582642638</c:v>
                </c:pt>
                <c:pt idx="911">
                  <c:v>0.19364789263392043</c:v>
                </c:pt>
                <c:pt idx="912">
                  <c:v>0.19865561396478945</c:v>
                </c:pt>
                <c:pt idx="913">
                  <c:v>0.20181519873142231</c:v>
                </c:pt>
                <c:pt idx="914">
                  <c:v>0.20486002828036767</c:v>
                </c:pt>
                <c:pt idx="915">
                  <c:v>0.2167495036389743</c:v>
                </c:pt>
                <c:pt idx="916">
                  <c:v>0.21750375910105729</c:v>
                </c:pt>
                <c:pt idx="917">
                  <c:v>0.22308039811545796</c:v>
                </c:pt>
                <c:pt idx="918">
                  <c:v>0.226267563397023</c:v>
                </c:pt>
                <c:pt idx="919">
                  <c:v>0.2289093999274677</c:v>
                </c:pt>
                <c:pt idx="920">
                  <c:v>0.23246038364476546</c:v>
                </c:pt>
                <c:pt idx="921">
                  <c:v>0.23560934012059684</c:v>
                </c:pt>
                <c:pt idx="922">
                  <c:v>0.24272109187153579</c:v>
                </c:pt>
                <c:pt idx="923">
                  <c:v>0.24870392236583241</c:v>
                </c:pt>
                <c:pt idx="924">
                  <c:v>0.25142084991946373</c:v>
                </c:pt>
                <c:pt idx="925">
                  <c:v>0.2520907121703343</c:v>
                </c:pt>
                <c:pt idx="926">
                  <c:v>0.25497035766143089</c:v>
                </c:pt>
                <c:pt idx="927">
                  <c:v>0.26415734691144466</c:v>
                </c:pt>
                <c:pt idx="928">
                  <c:v>0.26818244333469055</c:v>
                </c:pt>
                <c:pt idx="929">
                  <c:v>0.28200953675887491</c:v>
                </c:pt>
                <c:pt idx="930">
                  <c:v>0.28313548142372402</c:v>
                </c:pt>
                <c:pt idx="931">
                  <c:v>0.29019176324525864</c:v>
                </c:pt>
                <c:pt idx="932">
                  <c:v>0.29037961863218614</c:v>
                </c:pt>
                <c:pt idx="933">
                  <c:v>0.29451725191190542</c:v>
                </c:pt>
                <c:pt idx="934">
                  <c:v>0.29603052105761984</c:v>
                </c:pt>
                <c:pt idx="935">
                  <c:v>0.3200008030604547</c:v>
                </c:pt>
                <c:pt idx="936">
                  <c:v>0.33023618768258944</c:v>
                </c:pt>
                <c:pt idx="937">
                  <c:v>0.33642864727829008</c:v>
                </c:pt>
                <c:pt idx="938">
                  <c:v>0.33740006056504579</c:v>
                </c:pt>
                <c:pt idx="939">
                  <c:v>0.34782655718973504</c:v>
                </c:pt>
                <c:pt idx="940">
                  <c:v>0.34962512266779372</c:v>
                </c:pt>
                <c:pt idx="941">
                  <c:v>0.35647524635737465</c:v>
                </c:pt>
                <c:pt idx="942">
                  <c:v>0.36345456692337896</c:v>
                </c:pt>
                <c:pt idx="943">
                  <c:v>0.36567962510605795</c:v>
                </c:pt>
                <c:pt idx="944">
                  <c:v>0.36605013583092283</c:v>
                </c:pt>
                <c:pt idx="945">
                  <c:v>0.36815752583109373</c:v>
                </c:pt>
                <c:pt idx="946">
                  <c:v>0.36875227078862605</c:v>
                </c:pt>
                <c:pt idx="947">
                  <c:v>0.37592538109385132</c:v>
                </c:pt>
                <c:pt idx="948">
                  <c:v>0.37728988513736728</c:v>
                </c:pt>
                <c:pt idx="949">
                  <c:v>0.37975438371815062</c:v>
                </c:pt>
                <c:pt idx="950">
                  <c:v>0.38166035492687422</c:v>
                </c:pt>
                <c:pt idx="951">
                  <c:v>0.38383426350377137</c:v>
                </c:pt>
                <c:pt idx="952">
                  <c:v>0.38838687894305102</c:v>
                </c:pt>
                <c:pt idx="953">
                  <c:v>0.3899448813673691</c:v>
                </c:pt>
                <c:pt idx="954">
                  <c:v>0.39059359350350159</c:v>
                </c:pt>
                <c:pt idx="955">
                  <c:v>0.39076608975390309</c:v>
                </c:pt>
                <c:pt idx="956">
                  <c:v>0.39105436804605442</c:v>
                </c:pt>
                <c:pt idx="957">
                  <c:v>0.39630217256457884</c:v>
                </c:pt>
                <c:pt idx="958">
                  <c:v>0.39739032865638019</c:v>
                </c:pt>
                <c:pt idx="959">
                  <c:v>0.40026524251159035</c:v>
                </c:pt>
                <c:pt idx="960">
                  <c:v>0.40137589100180776</c:v>
                </c:pt>
                <c:pt idx="961">
                  <c:v>0.40389797565314411</c:v>
                </c:pt>
                <c:pt idx="962">
                  <c:v>0.40437752476080263</c:v>
                </c:pt>
                <c:pt idx="963">
                  <c:v>0.40491314661675287</c:v>
                </c:pt>
                <c:pt idx="964">
                  <c:v>0.40745382720967377</c:v>
                </c:pt>
                <c:pt idx="965">
                  <c:v>0.41342507241997895</c:v>
                </c:pt>
                <c:pt idx="966">
                  <c:v>0.41393146945016213</c:v>
                </c:pt>
                <c:pt idx="967">
                  <c:v>0.41939934812226848</c:v>
                </c:pt>
                <c:pt idx="968">
                  <c:v>0.42199536616241901</c:v>
                </c:pt>
                <c:pt idx="969">
                  <c:v>0.42205672520228338</c:v>
                </c:pt>
                <c:pt idx="970">
                  <c:v>0.42714699140479612</c:v>
                </c:pt>
                <c:pt idx="971">
                  <c:v>0.42751906887529995</c:v>
                </c:pt>
                <c:pt idx="972">
                  <c:v>0.4278531406254954</c:v>
                </c:pt>
                <c:pt idx="973">
                  <c:v>0.44349580709314912</c:v>
                </c:pt>
                <c:pt idx="974">
                  <c:v>0.45175033238885087</c:v>
                </c:pt>
                <c:pt idx="975">
                  <c:v>0.46573764451500055</c:v>
                </c:pt>
                <c:pt idx="976">
                  <c:v>0.47152458738656716</c:v>
                </c:pt>
                <c:pt idx="977">
                  <c:v>0.47152458738656716</c:v>
                </c:pt>
                <c:pt idx="978">
                  <c:v>0.4788050567720783</c:v>
                </c:pt>
                <c:pt idx="979">
                  <c:v>0.47893668101347375</c:v>
                </c:pt>
                <c:pt idx="980">
                  <c:v>0.48172383009636938</c:v>
                </c:pt>
                <c:pt idx="981">
                  <c:v>0.48225508909776971</c:v>
                </c:pt>
                <c:pt idx="982">
                  <c:v>0.49022742736881203</c:v>
                </c:pt>
                <c:pt idx="983">
                  <c:v>0.49244364909984889</c:v>
                </c:pt>
                <c:pt idx="984">
                  <c:v>0.49281028424989293</c:v>
                </c:pt>
                <c:pt idx="985">
                  <c:v>0.50325067132589896</c:v>
                </c:pt>
                <c:pt idx="986">
                  <c:v>0.51272911364380647</c:v>
                </c:pt>
                <c:pt idx="987">
                  <c:v>0.51751653665086761</c:v>
                </c:pt>
                <c:pt idx="988">
                  <c:v>0.52009873017873243</c:v>
                </c:pt>
                <c:pt idx="989">
                  <c:v>0.52038930512151416</c:v>
                </c:pt>
                <c:pt idx="990">
                  <c:v>0.52493465509000625</c:v>
                </c:pt>
                <c:pt idx="991">
                  <c:v>0.52764076164401974</c:v>
                </c:pt>
                <c:pt idx="992">
                  <c:v>0.52774623736237669</c:v>
                </c:pt>
                <c:pt idx="993">
                  <c:v>0.53076683838092142</c:v>
                </c:pt>
                <c:pt idx="994">
                  <c:v>0.53130480409333769</c:v>
                </c:pt>
                <c:pt idx="995">
                  <c:v>0.53795496176696289</c:v>
                </c:pt>
                <c:pt idx="996">
                  <c:v>0.5465258266837697</c:v>
                </c:pt>
                <c:pt idx="997">
                  <c:v>0.54965799001525684</c:v>
                </c:pt>
                <c:pt idx="998">
                  <c:v>0.55429756412717734</c:v>
                </c:pt>
                <c:pt idx="999">
                  <c:v>0.55505779032081703</c:v>
                </c:pt>
                <c:pt idx="1000">
                  <c:v>0.55695446780880065</c:v>
                </c:pt>
                <c:pt idx="1001">
                  <c:v>0.56116786587513201</c:v>
                </c:pt>
                <c:pt idx="1002">
                  <c:v>0.56136485075099185</c:v>
                </c:pt>
                <c:pt idx="1003">
                  <c:v>0.56164789360547995</c:v>
                </c:pt>
                <c:pt idx="1004">
                  <c:v>0.56403140592952661</c:v>
                </c:pt>
                <c:pt idx="1005">
                  <c:v>0.56444669040694062</c:v>
                </c:pt>
                <c:pt idx="1006">
                  <c:v>0.57257926027768691</c:v>
                </c:pt>
                <c:pt idx="1007">
                  <c:v>0.57265119532133424</c:v>
                </c:pt>
                <c:pt idx="1008">
                  <c:v>0.57267900858195564</c:v>
                </c:pt>
                <c:pt idx="1009">
                  <c:v>0.57449660254417578</c:v>
                </c:pt>
                <c:pt idx="1010">
                  <c:v>0.58223684714576818</c:v>
                </c:pt>
                <c:pt idx="1011">
                  <c:v>0.58526481020189469</c:v>
                </c:pt>
                <c:pt idx="1012">
                  <c:v>0.58541535671270672</c:v>
                </c:pt>
                <c:pt idx="1013">
                  <c:v>0.58789336138606429</c:v>
                </c:pt>
                <c:pt idx="1014">
                  <c:v>0.590389433901784</c:v>
                </c:pt>
                <c:pt idx="1015">
                  <c:v>0.5962794349718028</c:v>
                </c:pt>
                <c:pt idx="1016">
                  <c:v>0.60183722694680652</c:v>
                </c:pt>
                <c:pt idx="1017">
                  <c:v>0.60625893891696181</c:v>
                </c:pt>
                <c:pt idx="1018">
                  <c:v>0.61120122628645457</c:v>
                </c:pt>
                <c:pt idx="1019">
                  <c:v>0.61419382713366033</c:v>
                </c:pt>
                <c:pt idx="1020">
                  <c:v>0.62116321466930191</c:v>
                </c:pt>
                <c:pt idx="1021">
                  <c:v>0.62230216119829806</c:v>
                </c:pt>
                <c:pt idx="1022">
                  <c:v>0.62605474236584102</c:v>
                </c:pt>
                <c:pt idx="1023">
                  <c:v>0.63170899017246707</c:v>
                </c:pt>
                <c:pt idx="1024">
                  <c:v>0.63452922811263468</c:v>
                </c:pt>
                <c:pt idx="1025">
                  <c:v>0.63566787029754357</c:v>
                </c:pt>
                <c:pt idx="1026">
                  <c:v>0.63592040515697723</c:v>
                </c:pt>
                <c:pt idx="1027">
                  <c:v>0.6383000170226325</c:v>
                </c:pt>
                <c:pt idx="1028">
                  <c:v>0.63851685308322692</c:v>
                </c:pt>
                <c:pt idx="1029">
                  <c:v>0.64554476180129361</c:v>
                </c:pt>
                <c:pt idx="1030">
                  <c:v>0.65429176154372337</c:v>
                </c:pt>
                <c:pt idx="1031">
                  <c:v>0.65539846594528073</c:v>
                </c:pt>
                <c:pt idx="1032">
                  <c:v>0.66076715103541184</c:v>
                </c:pt>
                <c:pt idx="1033">
                  <c:v>0.66460154631560808</c:v>
                </c:pt>
                <c:pt idx="1034">
                  <c:v>0.66512806769784139</c:v>
                </c:pt>
                <c:pt idx="1035">
                  <c:v>0.66564262856845369</c:v>
                </c:pt>
                <c:pt idx="1036">
                  <c:v>0.66607845498356266</c:v>
                </c:pt>
                <c:pt idx="1037">
                  <c:v>0.67093952476756746</c:v>
                </c:pt>
                <c:pt idx="1038">
                  <c:v>0.67439075055222264</c:v>
                </c:pt>
                <c:pt idx="1039">
                  <c:v>0.67888397457077176</c:v>
                </c:pt>
                <c:pt idx="1040">
                  <c:v>0.67928998610019353</c:v>
                </c:pt>
                <c:pt idx="1041">
                  <c:v>0.6807554966395658</c:v>
                </c:pt>
                <c:pt idx="1042">
                  <c:v>0.68254278642195787</c:v>
                </c:pt>
                <c:pt idx="1043">
                  <c:v>0.68563506584565026</c:v>
                </c:pt>
                <c:pt idx="1044">
                  <c:v>0.68624085655621025</c:v>
                </c:pt>
                <c:pt idx="1045">
                  <c:v>0.68662364291504585</c:v>
                </c:pt>
                <c:pt idx="1046">
                  <c:v>0.68875404721408306</c:v>
                </c:pt>
                <c:pt idx="1047">
                  <c:v>0.6889600810195956</c:v>
                </c:pt>
                <c:pt idx="1048">
                  <c:v>0.6902322291873495</c:v>
                </c:pt>
                <c:pt idx="1049">
                  <c:v>0.69552520455001943</c:v>
                </c:pt>
                <c:pt idx="1050">
                  <c:v>0.69870456885996646</c:v>
                </c:pt>
                <c:pt idx="1051">
                  <c:v>0.69872520967085616</c:v>
                </c:pt>
                <c:pt idx="1052">
                  <c:v>0.70422715535578995</c:v>
                </c:pt>
                <c:pt idx="1053">
                  <c:v>0.7059712243979549</c:v>
                </c:pt>
                <c:pt idx="1054">
                  <c:v>0.71269851049191457</c:v>
                </c:pt>
                <c:pt idx="1055">
                  <c:v>0.71285711719961431</c:v>
                </c:pt>
                <c:pt idx="1056">
                  <c:v>0.71635853066033761</c:v>
                </c:pt>
                <c:pt idx="1057">
                  <c:v>0.71692563388847053</c:v>
                </c:pt>
                <c:pt idx="1058">
                  <c:v>0.71998078994260373</c:v>
                </c:pt>
                <c:pt idx="1059">
                  <c:v>0.72023346387192178</c:v>
                </c:pt>
                <c:pt idx="1060">
                  <c:v>0.72047293526045375</c:v>
                </c:pt>
                <c:pt idx="1061">
                  <c:v>0.72099784036499293</c:v>
                </c:pt>
                <c:pt idx="1062">
                  <c:v>0.73254681208608097</c:v>
                </c:pt>
                <c:pt idx="1063">
                  <c:v>0.73667005519854856</c:v>
                </c:pt>
                <c:pt idx="1064">
                  <c:v>0.73770508856227057</c:v>
                </c:pt>
                <c:pt idx="1065">
                  <c:v>0.74019115955515524</c:v>
                </c:pt>
                <c:pt idx="1066">
                  <c:v>0.748882195819362</c:v>
                </c:pt>
                <c:pt idx="1067">
                  <c:v>0.75088944458597318</c:v>
                </c:pt>
                <c:pt idx="1068">
                  <c:v>0.75407855442813809</c:v>
                </c:pt>
                <c:pt idx="1069">
                  <c:v>0.75708044411097586</c:v>
                </c:pt>
                <c:pt idx="1070">
                  <c:v>0.76281047892169385</c:v>
                </c:pt>
                <c:pt idx="1071">
                  <c:v>0.76454078893360666</c:v>
                </c:pt>
                <c:pt idx="1072">
                  <c:v>0.76515534864924917</c:v>
                </c:pt>
                <c:pt idx="1073">
                  <c:v>0.77299547826803983</c:v>
                </c:pt>
                <c:pt idx="1074">
                  <c:v>0.77393998734727776</c:v>
                </c:pt>
                <c:pt idx="1075">
                  <c:v>0.77643145992515006</c:v>
                </c:pt>
                <c:pt idx="1076">
                  <c:v>0.77823046562444909</c:v>
                </c:pt>
                <c:pt idx="1077">
                  <c:v>0.78258360053136777</c:v>
                </c:pt>
                <c:pt idx="1078">
                  <c:v>0.78505054169124566</c:v>
                </c:pt>
                <c:pt idx="1079">
                  <c:v>0.78757950258275167</c:v>
                </c:pt>
                <c:pt idx="1080">
                  <c:v>0.79166758290275396</c:v>
                </c:pt>
                <c:pt idx="1081">
                  <c:v>0.79240904896837772</c:v>
                </c:pt>
                <c:pt idx="1082">
                  <c:v>0.79311611128788317</c:v>
                </c:pt>
                <c:pt idx="1083">
                  <c:v>0.79326462203910542</c:v>
                </c:pt>
                <c:pt idx="1084">
                  <c:v>0.79644768758647311</c:v>
                </c:pt>
                <c:pt idx="1085">
                  <c:v>0.79752836619311396</c:v>
                </c:pt>
                <c:pt idx="1086">
                  <c:v>0.79752836619311396</c:v>
                </c:pt>
                <c:pt idx="1087">
                  <c:v>0.80034883003308732</c:v>
                </c:pt>
                <c:pt idx="1088">
                  <c:v>0.80034883003308732</c:v>
                </c:pt>
                <c:pt idx="1089">
                  <c:v>0.80077241198576854</c:v>
                </c:pt>
                <c:pt idx="1090">
                  <c:v>0.80080828028947459</c:v>
                </c:pt>
                <c:pt idx="1091">
                  <c:v>0.80083883169101466</c:v>
                </c:pt>
                <c:pt idx="1092">
                  <c:v>0.80135678537613453</c:v>
                </c:pt>
                <c:pt idx="1093">
                  <c:v>0.80278980135051459</c:v>
                </c:pt>
                <c:pt idx="1094">
                  <c:v>0.80315904258941928</c:v>
                </c:pt>
                <c:pt idx="1095">
                  <c:v>0.80369721074007072</c:v>
                </c:pt>
                <c:pt idx="1096">
                  <c:v>0.8046901513612037</c:v>
                </c:pt>
                <c:pt idx="1097">
                  <c:v>0.80769143971771062</c:v>
                </c:pt>
                <c:pt idx="1098">
                  <c:v>0.81246547379632161</c:v>
                </c:pt>
                <c:pt idx="1099">
                  <c:v>0.81640450182944246</c:v>
                </c:pt>
                <c:pt idx="1100">
                  <c:v>0.8223207945360117</c:v>
                </c:pt>
                <c:pt idx="1101">
                  <c:v>0.82813487113566997</c:v>
                </c:pt>
                <c:pt idx="1102">
                  <c:v>0.82840689922771993</c:v>
                </c:pt>
                <c:pt idx="1103">
                  <c:v>0.83349142512126739</c:v>
                </c:pt>
                <c:pt idx="1104">
                  <c:v>0.83391178431354485</c:v>
                </c:pt>
                <c:pt idx="1105">
                  <c:v>0.84637637194117077</c:v>
                </c:pt>
                <c:pt idx="1106">
                  <c:v>0.84741355812582664</c:v>
                </c:pt>
                <c:pt idx="1107">
                  <c:v>0.84743028033662993</c:v>
                </c:pt>
                <c:pt idx="1108">
                  <c:v>0.84827239048387848</c:v>
                </c:pt>
                <c:pt idx="1109">
                  <c:v>0.85119457784878405</c:v>
                </c:pt>
                <c:pt idx="1110">
                  <c:v>0.85418964188355317</c:v>
                </c:pt>
                <c:pt idx="1111">
                  <c:v>0.85488086909047267</c:v>
                </c:pt>
                <c:pt idx="1112">
                  <c:v>0.85700220901786905</c:v>
                </c:pt>
                <c:pt idx="1113">
                  <c:v>0.85925667573457931</c:v>
                </c:pt>
                <c:pt idx="1114">
                  <c:v>0.86163173524829972</c:v>
                </c:pt>
                <c:pt idx="1115">
                  <c:v>0.86278158635346847</c:v>
                </c:pt>
                <c:pt idx="1116">
                  <c:v>0.86305343387712052</c:v>
                </c:pt>
                <c:pt idx="1117">
                  <c:v>0.86576256748007718</c:v>
                </c:pt>
                <c:pt idx="1118">
                  <c:v>0.86613340231708413</c:v>
                </c:pt>
                <c:pt idx="1119">
                  <c:v>0.86712727831457215</c:v>
                </c:pt>
                <c:pt idx="1120">
                  <c:v>0.86799885993184256</c:v>
                </c:pt>
                <c:pt idx="1121">
                  <c:v>0.86898114472523547</c:v>
                </c:pt>
                <c:pt idx="1122">
                  <c:v>0.8701810685378385</c:v>
                </c:pt>
                <c:pt idx="1123">
                  <c:v>0.87112176276506303</c:v>
                </c:pt>
                <c:pt idx="1124">
                  <c:v>0.87675357713229141</c:v>
                </c:pt>
                <c:pt idx="1125">
                  <c:v>0.87843716663765359</c:v>
                </c:pt>
                <c:pt idx="1126">
                  <c:v>0.88375422053715802</c:v>
                </c:pt>
                <c:pt idx="1127">
                  <c:v>0.88568925366193352</c:v>
                </c:pt>
                <c:pt idx="1128">
                  <c:v>0.88627542162710549</c:v>
                </c:pt>
                <c:pt idx="1129">
                  <c:v>0.88898659213414555</c:v>
                </c:pt>
                <c:pt idx="1130">
                  <c:v>0.89050162670391986</c:v>
                </c:pt>
                <c:pt idx="1131">
                  <c:v>0.89264773473524484</c:v>
                </c:pt>
                <c:pt idx="1132">
                  <c:v>0.90056853309927187</c:v>
                </c:pt>
                <c:pt idx="1133">
                  <c:v>0.90258491760115989</c:v>
                </c:pt>
                <c:pt idx="1134">
                  <c:v>0.90514419443673488</c:v>
                </c:pt>
                <c:pt idx="1135">
                  <c:v>0.90896547443732134</c:v>
                </c:pt>
                <c:pt idx="1136">
                  <c:v>0.90985148261958992</c:v>
                </c:pt>
                <c:pt idx="1137">
                  <c:v>0.91081785325618059</c:v>
                </c:pt>
                <c:pt idx="1138">
                  <c:v>0.91411033973795719</c:v>
                </c:pt>
                <c:pt idx="1139">
                  <c:v>0.9154591053531751</c:v>
                </c:pt>
                <c:pt idx="1140">
                  <c:v>0.91553670310009116</c:v>
                </c:pt>
                <c:pt idx="1141">
                  <c:v>0.91575082837936839</c:v>
                </c:pt>
                <c:pt idx="1142">
                  <c:v>0.91841673845572402</c:v>
                </c:pt>
                <c:pt idx="1143">
                  <c:v>0.92270780012480735</c:v>
                </c:pt>
                <c:pt idx="1144">
                  <c:v>0.92288466221378951</c:v>
                </c:pt>
                <c:pt idx="1145">
                  <c:v>0.92346683338530644</c:v>
                </c:pt>
                <c:pt idx="1146">
                  <c:v>0.92436275062584494</c:v>
                </c:pt>
                <c:pt idx="1147">
                  <c:v>0.92443256510283389</c:v>
                </c:pt>
                <c:pt idx="1148">
                  <c:v>0.92450838759506482</c:v>
                </c:pt>
                <c:pt idx="1149">
                  <c:v>0.92457959764266395</c:v>
                </c:pt>
                <c:pt idx="1150">
                  <c:v>0.92665341810121926</c:v>
                </c:pt>
                <c:pt idx="1151">
                  <c:v>0.92769818846884489</c:v>
                </c:pt>
                <c:pt idx="1152">
                  <c:v>0.93230009708682604</c:v>
                </c:pt>
                <c:pt idx="1153">
                  <c:v>0.93233336343089601</c:v>
                </c:pt>
                <c:pt idx="1154">
                  <c:v>0.94082393259819985</c:v>
                </c:pt>
                <c:pt idx="1155">
                  <c:v>0.94324508743393976</c:v>
                </c:pt>
                <c:pt idx="1156">
                  <c:v>0.946758143685417</c:v>
                </c:pt>
                <c:pt idx="1157">
                  <c:v>0.95251929911631872</c:v>
                </c:pt>
                <c:pt idx="1158">
                  <c:v>0.95821981647561161</c:v>
                </c:pt>
                <c:pt idx="1159">
                  <c:v>0.95833231095082216</c:v>
                </c:pt>
                <c:pt idx="1160">
                  <c:v>0.95876926102381688</c:v>
                </c:pt>
                <c:pt idx="1161">
                  <c:v>0.96292920738414089</c:v>
                </c:pt>
                <c:pt idx="1162">
                  <c:v>0.96782806389067988</c:v>
                </c:pt>
                <c:pt idx="1163">
                  <c:v>0.97345440819306162</c:v>
                </c:pt>
                <c:pt idx="1164">
                  <c:v>0.97375823391886029</c:v>
                </c:pt>
                <c:pt idx="1165">
                  <c:v>0.97680339846345265</c:v>
                </c:pt>
                <c:pt idx="1166">
                  <c:v>0.98214975973464269</c:v>
                </c:pt>
                <c:pt idx="1167">
                  <c:v>0.98369317861535499</c:v>
                </c:pt>
                <c:pt idx="1168">
                  <c:v>0.98407515832523895</c:v>
                </c:pt>
                <c:pt idx="1169">
                  <c:v>0.98433374809160812</c:v>
                </c:pt>
                <c:pt idx="1170">
                  <c:v>0.98496885204193996</c:v>
                </c:pt>
                <c:pt idx="1171">
                  <c:v>0.98540657621037986</c:v>
                </c:pt>
                <c:pt idx="1172">
                  <c:v>0.9877937469315281</c:v>
                </c:pt>
                <c:pt idx="1173">
                  <c:v>0.98893846489211001</c:v>
                </c:pt>
                <c:pt idx="1174">
                  <c:v>0.99097992715253236</c:v>
                </c:pt>
                <c:pt idx="1175">
                  <c:v>0.99583268365997257</c:v>
                </c:pt>
                <c:pt idx="1176">
                  <c:v>0.99892093020520689</c:v>
                </c:pt>
                <c:pt idx="1177">
                  <c:v>0.99918307065941747</c:v>
                </c:pt>
                <c:pt idx="1178">
                  <c:v>1.0010047445829127</c:v>
                </c:pt>
                <c:pt idx="1179">
                  <c:v>1.0058724884223589</c:v>
                </c:pt>
                <c:pt idx="1180">
                  <c:v>1.0162040087195412</c:v>
                </c:pt>
                <c:pt idx="1181">
                  <c:v>1.0168556162881546</c:v>
                </c:pt>
                <c:pt idx="1182">
                  <c:v>1.0188766471539834</c:v>
                </c:pt>
                <c:pt idx="1183">
                  <c:v>1.020984717188768</c:v>
                </c:pt>
                <c:pt idx="1184">
                  <c:v>1.0252164412134359</c:v>
                </c:pt>
                <c:pt idx="1185">
                  <c:v>1.0265137216264437</c:v>
                </c:pt>
                <c:pt idx="1186">
                  <c:v>1.0277389684775571</c:v>
                </c:pt>
                <c:pt idx="1187">
                  <c:v>1.0290323142011359</c:v>
                </c:pt>
                <c:pt idx="1188">
                  <c:v>1.0330874250887125</c:v>
                </c:pt>
                <c:pt idx="1189">
                  <c:v>1.0339426383959649</c:v>
                </c:pt>
                <c:pt idx="1190">
                  <c:v>1.0343505253250518</c:v>
                </c:pt>
                <c:pt idx="1191">
                  <c:v>1.0355437429991943</c:v>
                </c:pt>
                <c:pt idx="1192">
                  <c:v>1.037382784399288</c:v>
                </c:pt>
                <c:pt idx="1193">
                  <c:v>1.0380991287974954</c:v>
                </c:pt>
                <c:pt idx="1194">
                  <c:v>1.0382249102348891</c:v>
                </c:pt>
                <c:pt idx="1195">
                  <c:v>1.0430677789456704</c:v>
                </c:pt>
                <c:pt idx="1196">
                  <c:v>1.0433006647175895</c:v>
                </c:pt>
                <c:pt idx="1197">
                  <c:v>1.0449064191047313</c:v>
                </c:pt>
                <c:pt idx="1198">
                  <c:v>1.0463633239935348</c:v>
                </c:pt>
                <c:pt idx="1199">
                  <c:v>1.046538221635027</c:v>
                </c:pt>
                <c:pt idx="1200">
                  <c:v>1.051639547647486</c:v>
                </c:pt>
                <c:pt idx="1201">
                  <c:v>1.0528136475099892</c:v>
                </c:pt>
                <c:pt idx="1202">
                  <c:v>1.0533216508110477</c:v>
                </c:pt>
                <c:pt idx="1203">
                  <c:v>1.0614712474649186</c:v>
                </c:pt>
                <c:pt idx="1204">
                  <c:v>1.0663812513973712</c:v>
                </c:pt>
                <c:pt idx="1205">
                  <c:v>1.0678963065319058</c:v>
                </c:pt>
                <c:pt idx="1206">
                  <c:v>1.0685574538399789</c:v>
                </c:pt>
                <c:pt idx="1207">
                  <c:v>1.0696705880346218</c:v>
                </c:pt>
                <c:pt idx="1208">
                  <c:v>1.0712860934072685</c:v>
                </c:pt>
                <c:pt idx="1209">
                  <c:v>1.0792452674988502</c:v>
                </c:pt>
                <c:pt idx="1210">
                  <c:v>1.0854074778529932</c:v>
                </c:pt>
                <c:pt idx="1211">
                  <c:v>1.087896938535154</c:v>
                </c:pt>
                <c:pt idx="1212">
                  <c:v>1.0887842843579423</c:v>
                </c:pt>
                <c:pt idx="1213">
                  <c:v>1.0892719011425926</c:v>
                </c:pt>
                <c:pt idx="1214">
                  <c:v>1.0909388650976197</c:v>
                </c:pt>
                <c:pt idx="1215">
                  <c:v>1.0949114972468874</c:v>
                </c:pt>
                <c:pt idx="1216">
                  <c:v>1.102072234399242</c:v>
                </c:pt>
                <c:pt idx="1217">
                  <c:v>1.1055118090009657</c:v>
                </c:pt>
                <c:pt idx="1218">
                  <c:v>1.1057949894062058</c:v>
                </c:pt>
                <c:pt idx="1219">
                  <c:v>1.1093600107229447</c:v>
                </c:pt>
                <c:pt idx="1220">
                  <c:v>1.1094721801007419</c:v>
                </c:pt>
                <c:pt idx="1221">
                  <c:v>1.1110431307257778</c:v>
                </c:pt>
                <c:pt idx="1222">
                  <c:v>1.1128439662115361</c:v>
                </c:pt>
                <c:pt idx="1223">
                  <c:v>1.1136635980818581</c:v>
                </c:pt>
                <c:pt idx="1224">
                  <c:v>1.1141651403479782</c:v>
                </c:pt>
                <c:pt idx="1225">
                  <c:v>1.114337853136254</c:v>
                </c:pt>
                <c:pt idx="1226">
                  <c:v>1.1166547994402953</c:v>
                </c:pt>
                <c:pt idx="1227">
                  <c:v>1.1208484464453481</c:v>
                </c:pt>
                <c:pt idx="1228">
                  <c:v>1.1244651421356158</c:v>
                </c:pt>
                <c:pt idx="1229">
                  <c:v>1.1258260826132118</c:v>
                </c:pt>
                <c:pt idx="1230">
                  <c:v>1.1323358459334301</c:v>
                </c:pt>
                <c:pt idx="1231">
                  <c:v>1.1362208278586106</c:v>
                </c:pt>
                <c:pt idx="1232">
                  <c:v>1.1386419135360641</c:v>
                </c:pt>
                <c:pt idx="1233">
                  <c:v>1.1386801125523129</c:v>
                </c:pt>
                <c:pt idx="1234">
                  <c:v>1.14123492022869</c:v>
                </c:pt>
                <c:pt idx="1235">
                  <c:v>1.1423700320236245</c:v>
                </c:pt>
                <c:pt idx="1236">
                  <c:v>1.1450228681161907</c:v>
                </c:pt>
                <c:pt idx="1237">
                  <c:v>1.1562029571916197</c:v>
                </c:pt>
                <c:pt idx="1238">
                  <c:v>1.1602451806455065</c:v>
                </c:pt>
                <c:pt idx="1239">
                  <c:v>1.1726786388512702</c:v>
                </c:pt>
                <c:pt idx="1240">
                  <c:v>1.1750313405410893</c:v>
                </c:pt>
                <c:pt idx="1241">
                  <c:v>1.1758718343267154</c:v>
                </c:pt>
                <c:pt idx="1242">
                  <c:v>1.1766333646619465</c:v>
                </c:pt>
                <c:pt idx="1243">
                  <c:v>1.1772993407338705</c:v>
                </c:pt>
                <c:pt idx="1244">
                  <c:v>1.1793718250473553</c:v>
                </c:pt>
                <c:pt idx="1245">
                  <c:v>1.181097625351508</c:v>
                </c:pt>
                <c:pt idx="1246">
                  <c:v>1.1811473248916615</c:v>
                </c:pt>
                <c:pt idx="1247">
                  <c:v>1.181974271167646</c:v>
                </c:pt>
                <c:pt idx="1248">
                  <c:v>1.1822233806068221</c:v>
                </c:pt>
                <c:pt idx="1249">
                  <c:v>1.1860895907997548</c:v>
                </c:pt>
                <c:pt idx="1250">
                  <c:v>1.1876956338588902</c:v>
                </c:pt>
                <c:pt idx="1251">
                  <c:v>1.1882070817675585</c:v>
                </c:pt>
                <c:pt idx="1252">
                  <c:v>1.1906850581302646</c:v>
                </c:pt>
                <c:pt idx="1253">
                  <c:v>1.1910302570257856</c:v>
                </c:pt>
                <c:pt idx="1254">
                  <c:v>1.1980511521118533</c:v>
                </c:pt>
                <c:pt idx="1255">
                  <c:v>1.2002781312542552</c:v>
                </c:pt>
                <c:pt idx="1256">
                  <c:v>1.2014770277407312</c:v>
                </c:pt>
                <c:pt idx="1257">
                  <c:v>1.2034833907092586</c:v>
                </c:pt>
                <c:pt idx="1258">
                  <c:v>1.2073713270515725</c:v>
                </c:pt>
                <c:pt idx="1259">
                  <c:v>1.2134929053917798</c:v>
                </c:pt>
                <c:pt idx="1260">
                  <c:v>1.2191403209248963</c:v>
                </c:pt>
                <c:pt idx="1261">
                  <c:v>1.2253563046348974</c:v>
                </c:pt>
                <c:pt idx="1262">
                  <c:v>1.2254823173608642</c:v>
                </c:pt>
                <c:pt idx="1263">
                  <c:v>1.2278370331838491</c:v>
                </c:pt>
                <c:pt idx="1264">
                  <c:v>1.2278835450908303</c:v>
                </c:pt>
                <c:pt idx="1265">
                  <c:v>1.2310626379572254</c:v>
                </c:pt>
                <c:pt idx="1266">
                  <c:v>1.234452182612721</c:v>
                </c:pt>
                <c:pt idx="1267">
                  <c:v>1.2346825266552151</c:v>
                </c:pt>
                <c:pt idx="1268">
                  <c:v>1.2401752108000021</c:v>
                </c:pt>
                <c:pt idx="1269">
                  <c:v>1.2462414222210894</c:v>
                </c:pt>
                <c:pt idx="1270">
                  <c:v>1.2466320110086975</c:v>
                </c:pt>
                <c:pt idx="1271">
                  <c:v>1.2491048706344416</c:v>
                </c:pt>
                <c:pt idx="1272">
                  <c:v>1.2524453810695533</c:v>
                </c:pt>
                <c:pt idx="1273">
                  <c:v>1.2540556307183262</c:v>
                </c:pt>
                <c:pt idx="1274">
                  <c:v>1.2733286764217548</c:v>
                </c:pt>
                <c:pt idx="1275">
                  <c:v>1.2784551056593496</c:v>
                </c:pt>
                <c:pt idx="1276">
                  <c:v>1.3019818760426733</c:v>
                </c:pt>
                <c:pt idx="1277">
                  <c:v>1.3063443999210602</c:v>
                </c:pt>
                <c:pt idx="1278">
                  <c:v>1.3066031779055569</c:v>
                </c:pt>
                <c:pt idx="1279">
                  <c:v>1.3076063388133188</c:v>
                </c:pt>
                <c:pt idx="1280">
                  <c:v>1.323683843765429</c:v>
                </c:pt>
                <c:pt idx="1281">
                  <c:v>1.3404534478317027</c:v>
                </c:pt>
                <c:pt idx="1282">
                  <c:v>1.3431144395901973</c:v>
                </c:pt>
                <c:pt idx="1283">
                  <c:v>1.3592162157212286</c:v>
                </c:pt>
                <c:pt idx="1284">
                  <c:v>1.3607361075500757</c:v>
                </c:pt>
                <c:pt idx="1285">
                  <c:v>1.3627393228594655</c:v>
                </c:pt>
                <c:pt idx="1286">
                  <c:v>1.3637732098937938</c:v>
                </c:pt>
                <c:pt idx="1287">
                  <c:v>1.3689614966065791</c:v>
                </c:pt>
                <c:pt idx="1288">
                  <c:v>1.3731483041015333</c:v>
                </c:pt>
                <c:pt idx="1289">
                  <c:v>1.374484808928784</c:v>
                </c:pt>
                <c:pt idx="1290">
                  <c:v>1.3756518515404905</c:v>
                </c:pt>
                <c:pt idx="1291">
                  <c:v>1.3907233704487685</c:v>
                </c:pt>
                <c:pt idx="1292">
                  <c:v>1.4225357047645051</c:v>
                </c:pt>
                <c:pt idx="1293">
                  <c:v>1.4405300894204991</c:v>
                </c:pt>
                <c:pt idx="1294">
                  <c:v>1.4415020586330021</c:v>
                </c:pt>
                <c:pt idx="1295">
                  <c:v>1.4421839724140684</c:v>
                </c:pt>
                <c:pt idx="1296">
                  <c:v>1.4577581907938091</c:v>
                </c:pt>
                <c:pt idx="1297">
                  <c:v>1.4583836307325717</c:v>
                </c:pt>
                <c:pt idx="1298">
                  <c:v>1.4871160255744877</c:v>
                </c:pt>
                <c:pt idx="1299">
                  <c:v>1.4927819369554296</c:v>
                </c:pt>
                <c:pt idx="1300">
                  <c:v>1.5144970026134028</c:v>
                </c:pt>
                <c:pt idx="1301">
                  <c:v>1.5234506410966104</c:v>
                </c:pt>
                <c:pt idx="1302">
                  <c:v>1.5482256142147306</c:v>
                </c:pt>
                <c:pt idx="1303">
                  <c:v>1.5496807474306777</c:v>
                </c:pt>
                <c:pt idx="1304">
                  <c:v>1.5544078351041897</c:v>
                </c:pt>
                <c:pt idx="1305">
                  <c:v>1.5600550621696547</c:v>
                </c:pt>
                <c:pt idx="1306">
                  <c:v>1.5682727054876959</c:v>
                </c:pt>
                <c:pt idx="1307">
                  <c:v>1.5833273189121138</c:v>
                </c:pt>
                <c:pt idx="1308">
                  <c:v>1.5891745596830993</c:v>
                </c:pt>
                <c:pt idx="1309">
                  <c:v>1.5905595556750507</c:v>
                </c:pt>
                <c:pt idx="1310">
                  <c:v>1.5951974301044491</c:v>
                </c:pt>
                <c:pt idx="1311">
                  <c:v>1.5991710817505713</c:v>
                </c:pt>
                <c:pt idx="1312">
                  <c:v>1.6051670048212776</c:v>
                </c:pt>
                <c:pt idx="1313">
                  <c:v>1.6066742228688042</c:v>
                </c:pt>
                <c:pt idx="1314">
                  <c:v>1.6151062469858153</c:v>
                </c:pt>
                <c:pt idx="1315">
                  <c:v>1.6307855027209399</c:v>
                </c:pt>
                <c:pt idx="1316">
                  <c:v>1.6388220185897244</c:v>
                </c:pt>
                <c:pt idx="1317">
                  <c:v>1.6557309613764519</c:v>
                </c:pt>
                <c:pt idx="1318">
                  <c:v>1.6575437986775163</c:v>
                </c:pt>
                <c:pt idx="1319">
                  <c:v>1.6624908970207581</c:v>
                </c:pt>
                <c:pt idx="1320">
                  <c:v>1.6725208370226488</c:v>
                </c:pt>
                <c:pt idx="1321">
                  <c:v>1.6757363496779547</c:v>
                </c:pt>
                <c:pt idx="1322">
                  <c:v>1.6818039237828861</c:v>
                </c:pt>
                <c:pt idx="1323">
                  <c:v>1.6891814084061998</c:v>
                </c:pt>
                <c:pt idx="1324">
                  <c:v>1.7177590800977487</c:v>
                </c:pt>
                <c:pt idx="1325">
                  <c:v>1.7293894728355785</c:v>
                </c:pt>
                <c:pt idx="1326">
                  <c:v>1.7422143448766547</c:v>
                </c:pt>
                <c:pt idx="1327">
                  <c:v>1.753338392417841</c:v>
                </c:pt>
                <c:pt idx="1328">
                  <c:v>1.7873785822757302</c:v>
                </c:pt>
                <c:pt idx="1329">
                  <c:v>1.8067670287207298</c:v>
                </c:pt>
                <c:pt idx="1330">
                  <c:v>1.8081113007021983</c:v>
                </c:pt>
                <c:pt idx="1331">
                  <c:v>1.8272890555341141</c:v>
                </c:pt>
                <c:pt idx="1332">
                  <c:v>1.8377348645544809</c:v>
                </c:pt>
                <c:pt idx="1333">
                  <c:v>1.8454573432298897</c:v>
                </c:pt>
                <c:pt idx="1334">
                  <c:v>1.8871862437051559</c:v>
                </c:pt>
                <c:pt idx="1335">
                  <c:v>1.9204886926047902</c:v>
                </c:pt>
                <c:pt idx="1336">
                  <c:v>1.9336202998869763</c:v>
                </c:pt>
                <c:pt idx="1337">
                  <c:v>1.9945554179725136</c:v>
                </c:pt>
                <c:pt idx="1338">
                  <c:v>2.0014294716164662</c:v>
                </c:pt>
                <c:pt idx="1339">
                  <c:v>2.001713425290887</c:v>
                </c:pt>
                <c:pt idx="1340">
                  <c:v>2.0077618377409689</c:v>
                </c:pt>
                <c:pt idx="1341">
                  <c:v>2.0083489423159055</c:v>
                </c:pt>
                <c:pt idx="1342">
                  <c:v>2.043439676951738</c:v>
                </c:pt>
                <c:pt idx="1343">
                  <c:v>2.044143479504557</c:v>
                </c:pt>
                <c:pt idx="1344">
                  <c:v>2.0606119884625276</c:v>
                </c:pt>
                <c:pt idx="1345">
                  <c:v>2.0728158743247618</c:v>
                </c:pt>
                <c:pt idx="1346">
                  <c:v>2.0741939306825037</c:v>
                </c:pt>
                <c:pt idx="1347">
                  <c:v>2.0825937961660781</c:v>
                </c:pt>
                <c:pt idx="1348">
                  <c:v>2.0852811155426094</c:v>
                </c:pt>
                <c:pt idx="1349">
                  <c:v>2.1035506621133857</c:v>
                </c:pt>
                <c:pt idx="1350">
                  <c:v>2.1141167475981657</c:v>
                </c:pt>
                <c:pt idx="1351">
                  <c:v>2.1564262859967331</c:v>
                </c:pt>
                <c:pt idx="1352">
                  <c:v>2.1902451544350057</c:v>
                </c:pt>
                <c:pt idx="1353">
                  <c:v>2.1936985835607854</c:v>
                </c:pt>
                <c:pt idx="1354">
                  <c:v>2.2161004980612677</c:v>
                </c:pt>
                <c:pt idx="1355">
                  <c:v>2.2457558575490619</c:v>
                </c:pt>
                <c:pt idx="1356">
                  <c:v>2.2463447634254763</c:v>
                </c:pt>
                <c:pt idx="1357">
                  <c:v>2.3687820021879946</c:v>
                </c:pt>
                <c:pt idx="1358">
                  <c:v>2.4488744854003199</c:v>
                </c:pt>
                <c:pt idx="1359">
                  <c:v>2.4624051204502093</c:v>
                </c:pt>
                <c:pt idx="1360">
                  <c:v>2.4882828378155564</c:v>
                </c:pt>
                <c:pt idx="1361">
                  <c:v>2.5990875714183872</c:v>
                </c:pt>
                <c:pt idx="1362">
                  <c:v>2.6085595114281257</c:v>
                </c:pt>
                <c:pt idx="1363">
                  <c:v>2.6089822253471118</c:v>
                </c:pt>
                <c:pt idx="1364">
                  <c:v>2.6591450064012654</c:v>
                </c:pt>
                <c:pt idx="1365">
                  <c:v>2.6626930303364893</c:v>
                </c:pt>
                <c:pt idx="1366">
                  <c:v>2.6678178957023837</c:v>
                </c:pt>
                <c:pt idx="1367">
                  <c:v>2.6924761385556031</c:v>
                </c:pt>
                <c:pt idx="1368">
                  <c:v>2.6944008763084732</c:v>
                </c:pt>
                <c:pt idx="1369">
                  <c:v>2.6993241743593961</c:v>
                </c:pt>
                <c:pt idx="1370">
                  <c:v>2.7067560738872416</c:v>
                </c:pt>
                <c:pt idx="1371">
                  <c:v>2.726778572910058</c:v>
                </c:pt>
                <c:pt idx="1372">
                  <c:v>2.749541033092807</c:v>
                </c:pt>
                <c:pt idx="1373">
                  <c:v>2.7736795936214755</c:v>
                </c:pt>
                <c:pt idx="1374">
                  <c:v>2.8966584893000316</c:v>
                </c:pt>
                <c:pt idx="1375">
                  <c:v>3.0167470331544384</c:v>
                </c:pt>
                <c:pt idx="1376">
                  <c:v>3.0172452717760714</c:v>
                </c:pt>
                <c:pt idx="1377">
                  <c:v>3.0345055412190427</c:v>
                </c:pt>
                <c:pt idx="1378">
                  <c:v>3.0765742146621879</c:v>
                </c:pt>
                <c:pt idx="1379">
                  <c:v>3.0897166828859981</c:v>
                </c:pt>
                <c:pt idx="1380">
                  <c:v>3.2148383210370115</c:v>
                </c:pt>
                <c:pt idx="1381">
                  <c:v>3.2315938594770071</c:v>
                </c:pt>
                <c:pt idx="1382">
                  <c:v>3.2386218946773897</c:v>
                </c:pt>
                <c:pt idx="1383">
                  <c:v>3.2490298123833159</c:v>
                </c:pt>
                <c:pt idx="1384">
                  <c:v>3.2967484818036388</c:v>
                </c:pt>
                <c:pt idx="1385">
                  <c:v>3.2987830264888705</c:v>
                </c:pt>
                <c:pt idx="1386">
                  <c:v>3.3061287714354739</c:v>
                </c:pt>
                <c:pt idx="1387">
                  <c:v>3.3276213804287282</c:v>
                </c:pt>
                <c:pt idx="1388">
                  <c:v>3.3319285170519497</c:v>
                </c:pt>
                <c:pt idx="1389">
                  <c:v>3.3908198954778599</c:v>
                </c:pt>
                <c:pt idx="1390">
                  <c:v>3.4299804201716575</c:v>
                </c:pt>
                <c:pt idx="1391">
                  <c:v>3.4359179624850182</c:v>
                </c:pt>
                <c:pt idx="1392">
                  <c:v>3.4944668361258726</c:v>
                </c:pt>
                <c:pt idx="1393">
                  <c:v>3.5126633812147499</c:v>
                </c:pt>
                <c:pt idx="1394">
                  <c:v>3.5659284066784207</c:v>
                </c:pt>
                <c:pt idx="1395">
                  <c:v>3.6556989300422758</c:v>
                </c:pt>
                <c:pt idx="1396">
                  <c:v>3.7677100334944398</c:v>
                </c:pt>
                <c:pt idx="1397">
                  <c:v>3.9291405210270542</c:v>
                </c:pt>
                <c:pt idx="1398">
                  <c:v>4.0348168780763647</c:v>
                </c:pt>
                <c:pt idx="1399">
                  <c:v>4.0391658259905263</c:v>
                </c:pt>
                <c:pt idx="1400">
                  <c:v>4.0448331098224131</c:v>
                </c:pt>
                <c:pt idx="1401">
                  <c:v>4.238349825393068</c:v>
                </c:pt>
                <c:pt idx="1402">
                  <c:v>4.2795459822887105</c:v>
                </c:pt>
                <c:pt idx="1403">
                  <c:v>4.3965733770908457</c:v>
                </c:pt>
                <c:pt idx="1404">
                  <c:v>4.4893470930598145</c:v>
                </c:pt>
                <c:pt idx="1405">
                  <c:v>4.7263230991132072</c:v>
                </c:pt>
                <c:pt idx="1406">
                  <c:v>5.0253030758571491</c:v>
                </c:pt>
                <c:pt idx="1407">
                  <c:v>5.4268508580011314</c:v>
                </c:pt>
                <c:pt idx="1408">
                  <c:v>5.6735491602301833</c:v>
                </c:pt>
                <c:pt idx="1409">
                  <c:v>6.5335982018639704</c:v>
                </c:pt>
              </c:numCache>
            </c:numRef>
          </c:val>
          <c:smooth val="0"/>
          <c:extLst>
            <c:ext xmlns:c15="http://schemas.microsoft.com/office/drawing/2012/chart" uri="{02D57815-91ED-43cb-92C2-25804820EDAC}">
              <c15:filteredSeriesTitle>
                <c15:tx>
                  <c:strRef>
                    <c:extLst>
                      <c:ext uri="{02D57815-91ED-43cb-92C2-25804820EDAC}">
                        <c15:formulaRef>
                          <c15:sqref>'CO2Rf Dff'!#REF!</c15:sqref>
                        </c15:formulaRef>
                      </c:ext>
                    </c:extLst>
                    <c:strCache>
                      <c:ptCount val="1"/>
                      <c:pt idx="0">
                        <c:v>#REF!</c:v>
                      </c:pt>
                    </c:strCache>
                  </c:strRef>
                </c15:tx>
              </c15:filteredSeriesTitle>
            </c:ext>
            <c:ext xmlns:c16="http://schemas.microsoft.com/office/drawing/2014/chart" uri="{C3380CC4-5D6E-409C-BE32-E72D297353CC}">
              <c16:uniqueId val="{00000000-2DAC-4AFE-9C37-6CC0F39A68A7}"/>
            </c:ext>
          </c:extLst>
        </c:ser>
        <c:dLbls>
          <c:showLegendKey val="0"/>
          <c:showVal val="0"/>
          <c:showCatName val="0"/>
          <c:showSerName val="0"/>
          <c:showPercent val="0"/>
          <c:showBubbleSize val="0"/>
        </c:dLbls>
        <c:smooth val="0"/>
        <c:axId val="1188044552"/>
        <c:axId val="1188051392"/>
      </c:lineChart>
      <c:catAx>
        <c:axId val="1188044552"/>
        <c:scaling>
          <c:orientation val="minMax"/>
        </c:scaling>
        <c:delete val="1"/>
        <c:axPos val="b"/>
        <c:majorTickMark val="none"/>
        <c:minorTickMark val="none"/>
        <c:tickLblPos val="nextTo"/>
        <c:crossAx val="1188051392"/>
        <c:crosses val="autoZero"/>
        <c:auto val="1"/>
        <c:lblAlgn val="ctr"/>
        <c:lblOffset val="100"/>
        <c:noMultiLvlLbl val="0"/>
      </c:catAx>
      <c:valAx>
        <c:axId val="1188051392"/>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804455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Total RF for</a:t>
            </a:r>
            <a:r>
              <a:rPr lang="en-US" sz="1800" baseline="0"/>
              <a:t> Two SSP Scenarios</a:t>
            </a:r>
            <a:endParaRPr lang="en-US" sz="1800"/>
          </a:p>
        </c:rich>
      </c:tx>
      <c:layout>
        <c:manualLayout>
          <c:xMode val="edge"/>
          <c:yMode val="edge"/>
          <c:x val="0.23674300087489064"/>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NonCO2RF!$B$20</c:f>
              <c:strCache>
                <c:ptCount val="1"/>
                <c:pt idx="0">
                  <c:v>SSP1-19</c:v>
                </c:pt>
              </c:strCache>
            </c:strRef>
          </c:tx>
          <c:spPr>
            <a:ln w="28575" cap="rnd">
              <a:solidFill>
                <a:schemeClr val="accent1"/>
              </a:solidFill>
              <a:round/>
            </a:ln>
            <a:effectLst/>
          </c:spPr>
          <c:marker>
            <c:symbol val="none"/>
          </c:marker>
          <c:cat>
            <c:strRef>
              <c:f>NonCO2RF!$C$19:$R$19</c:f>
              <c:strCach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strCache>
            </c:strRef>
          </c:cat>
          <c:val>
            <c:numRef>
              <c:f>NonCO2RF!$C$20:$R$20</c:f>
              <c:numCache>
                <c:formatCode>#,##0.00_);\(#,##0.00\)</c:formatCode>
                <c:ptCount val="16"/>
                <c:pt idx="0">
                  <c:v>3.1141999999999999</c:v>
                </c:pt>
                <c:pt idx="1">
                  <c:v>3.1798999999999999</c:v>
                </c:pt>
                <c:pt idx="2">
                  <c:v>3.2174999999999998</c:v>
                </c:pt>
                <c:pt idx="3">
                  <c:v>3.1595</c:v>
                </c:pt>
                <c:pt idx="4">
                  <c:v>3.1295000000000002</c:v>
                </c:pt>
                <c:pt idx="5">
                  <c:v>3.0632999999999999</c:v>
                </c:pt>
                <c:pt idx="6">
                  <c:v>2.9586000000000001</c:v>
                </c:pt>
                <c:pt idx="7">
                  <c:v>2.8849999999999998</c:v>
                </c:pt>
                <c:pt idx="8">
                  <c:v>2.7717999999999998</c:v>
                </c:pt>
                <c:pt idx="9">
                  <c:v>2.7223000000000002</c:v>
                </c:pt>
                <c:pt idx="10">
                  <c:v>2.5956999999999999</c:v>
                </c:pt>
                <c:pt idx="11">
                  <c:v>2.5522999999999998</c:v>
                </c:pt>
                <c:pt idx="12">
                  <c:v>2.4318</c:v>
                </c:pt>
                <c:pt idx="13">
                  <c:v>2.3677999999999999</c:v>
                </c:pt>
                <c:pt idx="14">
                  <c:v>2.2774000000000001</c:v>
                </c:pt>
                <c:pt idx="15">
                  <c:v>2.1812</c:v>
                </c:pt>
              </c:numCache>
            </c:numRef>
          </c:val>
          <c:smooth val="0"/>
          <c:extLst>
            <c:ext xmlns:c16="http://schemas.microsoft.com/office/drawing/2014/chart" uri="{C3380CC4-5D6E-409C-BE32-E72D297353CC}">
              <c16:uniqueId val="{00000000-3211-4C4E-A708-30F473D88230}"/>
            </c:ext>
          </c:extLst>
        </c:ser>
        <c:ser>
          <c:idx val="1"/>
          <c:order val="1"/>
          <c:tx>
            <c:strRef>
              <c:f>NonCO2RF!$B$21</c:f>
              <c:strCache>
                <c:ptCount val="1"/>
                <c:pt idx="0">
                  <c:v>SSP5-Baseline</c:v>
                </c:pt>
              </c:strCache>
            </c:strRef>
          </c:tx>
          <c:spPr>
            <a:ln w="28575" cap="rnd">
              <a:solidFill>
                <a:schemeClr val="accent2"/>
              </a:solidFill>
              <a:round/>
            </a:ln>
            <a:effectLst/>
          </c:spPr>
          <c:marker>
            <c:symbol val="none"/>
          </c:marker>
          <c:cat>
            <c:strRef>
              <c:f>NonCO2RF!$C$19:$R$19</c:f>
              <c:strCach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strCache>
            </c:strRef>
          </c:cat>
          <c:val>
            <c:numRef>
              <c:f>NonCO2RF!$C$21:$R$21</c:f>
              <c:numCache>
                <c:formatCode>#,##0.00_);\(#,##0.00\)</c:formatCode>
                <c:ptCount val="16"/>
                <c:pt idx="0">
                  <c:v>3.1760000000000002</c:v>
                </c:pt>
                <c:pt idx="1">
                  <c:v>3.4664999999999999</c:v>
                </c:pt>
                <c:pt idx="2">
                  <c:v>3.8801999999999999</c:v>
                </c:pt>
                <c:pt idx="3">
                  <c:v>4.2413999999999996</c:v>
                </c:pt>
                <c:pt idx="4">
                  <c:v>4.7138999999999998</c:v>
                </c:pt>
                <c:pt idx="5">
                  <c:v>5.1614000000000004</c:v>
                </c:pt>
                <c:pt idx="6">
                  <c:v>5.5743</c:v>
                </c:pt>
                <c:pt idx="7">
                  <c:v>6.0118999999999998</c:v>
                </c:pt>
                <c:pt idx="8">
                  <c:v>6.4138000000000002</c:v>
                </c:pt>
                <c:pt idx="9">
                  <c:v>6.8879999999999999</c:v>
                </c:pt>
                <c:pt idx="10">
                  <c:v>7.2801</c:v>
                </c:pt>
                <c:pt idx="11">
                  <c:v>7.7370000000000001</c:v>
                </c:pt>
                <c:pt idx="12">
                  <c:v>8.1080000000000005</c:v>
                </c:pt>
                <c:pt idx="13">
                  <c:v>8.5221999999999998</c:v>
                </c:pt>
                <c:pt idx="14">
                  <c:v>8.8910999999999998</c:v>
                </c:pt>
                <c:pt idx="15">
                  <c:v>9.2489000000000008</c:v>
                </c:pt>
              </c:numCache>
            </c:numRef>
          </c:val>
          <c:smooth val="0"/>
          <c:extLst>
            <c:ext xmlns:c16="http://schemas.microsoft.com/office/drawing/2014/chart" uri="{C3380CC4-5D6E-409C-BE32-E72D297353CC}">
              <c16:uniqueId val="{00000001-3211-4C4E-A708-30F473D88230}"/>
            </c:ext>
          </c:extLst>
        </c:ser>
        <c:dLbls>
          <c:showLegendKey val="0"/>
          <c:showVal val="0"/>
          <c:showCatName val="0"/>
          <c:showSerName val="0"/>
          <c:showPercent val="0"/>
          <c:showBubbleSize val="0"/>
        </c:dLbls>
        <c:smooth val="0"/>
        <c:axId val="2114991752"/>
        <c:axId val="2114992832"/>
      </c:lineChart>
      <c:catAx>
        <c:axId val="21149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4992832"/>
        <c:crosses val="autoZero"/>
        <c:auto val="1"/>
        <c:lblAlgn val="ctr"/>
        <c:lblOffset val="100"/>
        <c:noMultiLvlLbl val="0"/>
      </c:catAx>
      <c:valAx>
        <c:axId val="2114992832"/>
        <c:scaling>
          <c:orientation val="minMax"/>
        </c:scaling>
        <c:delete val="0"/>
        <c:axPos val="l"/>
        <c:majorGridlines>
          <c:spPr>
            <a:ln w="9525" cap="flat" cmpd="sng" algn="ctr">
              <a:solidFill>
                <a:schemeClr val="tx1">
                  <a:lumMod val="15000"/>
                  <a:lumOff val="85000"/>
                </a:schemeClr>
              </a:solidFill>
              <a:round/>
            </a:ln>
            <a:effectLst/>
          </c:spPr>
        </c:majorGridlines>
        <c:numFmt formatCode="#,##0.00_);\(#,##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4991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Total RF for</a:t>
            </a:r>
            <a:r>
              <a:rPr lang="en-US" sz="1800" baseline="0"/>
              <a:t> Two SSP Scenarios</a:t>
            </a:r>
            <a:endParaRPr lang="en-US" sz="1800"/>
          </a:p>
        </c:rich>
      </c:tx>
      <c:layout>
        <c:manualLayout>
          <c:xMode val="edge"/>
          <c:yMode val="edge"/>
          <c:x val="0.23674300087489064"/>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NonCO2RF!$B$20</c:f>
              <c:strCache>
                <c:ptCount val="1"/>
                <c:pt idx="0">
                  <c:v>SSP1-19</c:v>
                </c:pt>
              </c:strCache>
            </c:strRef>
          </c:tx>
          <c:spPr>
            <a:ln w="28575" cap="rnd">
              <a:solidFill>
                <a:schemeClr val="accent1"/>
              </a:solidFill>
              <a:round/>
            </a:ln>
            <a:effectLst/>
          </c:spPr>
          <c:marker>
            <c:symbol val="none"/>
          </c:marker>
          <c:cat>
            <c:strRef>
              <c:f>NonCO2RF!$C$19:$R$19</c:f>
              <c:strCach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strCache>
            </c:strRef>
          </c:cat>
          <c:val>
            <c:numRef>
              <c:f>NonCO2RF!$C$20:$R$20</c:f>
              <c:numCache>
                <c:formatCode>#,##0.00_);\(#,##0.00\)</c:formatCode>
                <c:ptCount val="16"/>
                <c:pt idx="0">
                  <c:v>3.1141999999999999</c:v>
                </c:pt>
                <c:pt idx="1">
                  <c:v>3.1798999999999999</c:v>
                </c:pt>
                <c:pt idx="2">
                  <c:v>3.2174999999999998</c:v>
                </c:pt>
                <c:pt idx="3">
                  <c:v>3.1595</c:v>
                </c:pt>
                <c:pt idx="4">
                  <c:v>3.1295000000000002</c:v>
                </c:pt>
                <c:pt idx="5">
                  <c:v>3.0632999999999999</c:v>
                </c:pt>
                <c:pt idx="6">
                  <c:v>2.9586000000000001</c:v>
                </c:pt>
                <c:pt idx="7">
                  <c:v>2.8849999999999998</c:v>
                </c:pt>
                <c:pt idx="8">
                  <c:v>2.7717999999999998</c:v>
                </c:pt>
                <c:pt idx="9">
                  <c:v>2.7223000000000002</c:v>
                </c:pt>
                <c:pt idx="10">
                  <c:v>2.5956999999999999</c:v>
                </c:pt>
                <c:pt idx="11">
                  <c:v>2.5522999999999998</c:v>
                </c:pt>
                <c:pt idx="12">
                  <c:v>2.4318</c:v>
                </c:pt>
                <c:pt idx="13">
                  <c:v>2.3677999999999999</c:v>
                </c:pt>
                <c:pt idx="14">
                  <c:v>2.2774000000000001</c:v>
                </c:pt>
                <c:pt idx="15">
                  <c:v>2.1812</c:v>
                </c:pt>
              </c:numCache>
            </c:numRef>
          </c:val>
          <c:smooth val="0"/>
          <c:extLst>
            <c:ext xmlns:c16="http://schemas.microsoft.com/office/drawing/2014/chart" uri="{C3380CC4-5D6E-409C-BE32-E72D297353CC}">
              <c16:uniqueId val="{00000000-3211-4C4E-A708-30F473D88230}"/>
            </c:ext>
          </c:extLst>
        </c:ser>
        <c:ser>
          <c:idx val="1"/>
          <c:order val="1"/>
          <c:tx>
            <c:strRef>
              <c:f>NonCO2RF!$B$21</c:f>
              <c:strCache>
                <c:ptCount val="1"/>
                <c:pt idx="0">
                  <c:v>SSP5-Baseline</c:v>
                </c:pt>
              </c:strCache>
            </c:strRef>
          </c:tx>
          <c:spPr>
            <a:ln w="28575" cap="rnd">
              <a:solidFill>
                <a:schemeClr val="accent2"/>
              </a:solidFill>
              <a:round/>
            </a:ln>
            <a:effectLst/>
          </c:spPr>
          <c:marker>
            <c:symbol val="none"/>
          </c:marker>
          <c:cat>
            <c:strRef>
              <c:f>NonCO2RF!$C$19:$R$19</c:f>
              <c:strCach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strCache>
            </c:strRef>
          </c:cat>
          <c:val>
            <c:numRef>
              <c:f>NonCO2RF!$C$21:$R$21</c:f>
              <c:numCache>
                <c:formatCode>#,##0.00_);\(#,##0.00\)</c:formatCode>
                <c:ptCount val="16"/>
                <c:pt idx="0">
                  <c:v>3.1760000000000002</c:v>
                </c:pt>
                <c:pt idx="1">
                  <c:v>3.4664999999999999</c:v>
                </c:pt>
                <c:pt idx="2">
                  <c:v>3.8801999999999999</c:v>
                </c:pt>
                <c:pt idx="3">
                  <c:v>4.2413999999999996</c:v>
                </c:pt>
                <c:pt idx="4">
                  <c:v>4.7138999999999998</c:v>
                </c:pt>
                <c:pt idx="5">
                  <c:v>5.1614000000000004</c:v>
                </c:pt>
                <c:pt idx="6">
                  <c:v>5.5743</c:v>
                </c:pt>
                <c:pt idx="7">
                  <c:v>6.0118999999999998</c:v>
                </c:pt>
                <c:pt idx="8">
                  <c:v>6.4138000000000002</c:v>
                </c:pt>
                <c:pt idx="9">
                  <c:v>6.8879999999999999</c:v>
                </c:pt>
                <c:pt idx="10">
                  <c:v>7.2801</c:v>
                </c:pt>
                <c:pt idx="11">
                  <c:v>7.7370000000000001</c:v>
                </c:pt>
                <c:pt idx="12">
                  <c:v>8.1080000000000005</c:v>
                </c:pt>
                <c:pt idx="13">
                  <c:v>8.5221999999999998</c:v>
                </c:pt>
                <c:pt idx="14">
                  <c:v>8.8910999999999998</c:v>
                </c:pt>
                <c:pt idx="15">
                  <c:v>9.2489000000000008</c:v>
                </c:pt>
              </c:numCache>
            </c:numRef>
          </c:val>
          <c:smooth val="0"/>
          <c:extLst>
            <c:ext xmlns:c16="http://schemas.microsoft.com/office/drawing/2014/chart" uri="{C3380CC4-5D6E-409C-BE32-E72D297353CC}">
              <c16:uniqueId val="{00000001-3211-4C4E-A708-30F473D88230}"/>
            </c:ext>
          </c:extLst>
        </c:ser>
        <c:dLbls>
          <c:showLegendKey val="0"/>
          <c:showVal val="0"/>
          <c:showCatName val="0"/>
          <c:showSerName val="0"/>
          <c:showPercent val="0"/>
          <c:showBubbleSize val="0"/>
        </c:dLbls>
        <c:smooth val="0"/>
        <c:axId val="2114991752"/>
        <c:axId val="2114992832"/>
      </c:lineChart>
      <c:catAx>
        <c:axId val="21149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4992832"/>
        <c:crosses val="autoZero"/>
        <c:auto val="1"/>
        <c:lblAlgn val="ctr"/>
        <c:lblOffset val="100"/>
        <c:noMultiLvlLbl val="0"/>
      </c:catAx>
      <c:valAx>
        <c:axId val="2114992832"/>
        <c:scaling>
          <c:orientation val="minMax"/>
        </c:scaling>
        <c:delete val="0"/>
        <c:axPos val="l"/>
        <c:majorGridlines>
          <c:spPr>
            <a:ln w="9525" cap="flat" cmpd="sng" algn="ctr">
              <a:solidFill>
                <a:schemeClr val="tx1">
                  <a:lumMod val="15000"/>
                  <a:lumOff val="85000"/>
                </a:schemeClr>
              </a:solidFill>
              <a:round/>
            </a:ln>
            <a:effectLst/>
          </c:spPr>
        </c:majorGridlines>
        <c:numFmt formatCode="#,##0.00_);\(#,##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4991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CH4 Pathway</a:t>
            </a:r>
            <a:r>
              <a:rPr lang="en-US" sz="1800" baseline="0"/>
              <a:t> For CO2-Only Pathway</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NonCO2RF!$B$38</c:f>
              <c:strCache>
                <c:ptCount val="1"/>
                <c:pt idx="0">
                  <c:v>SSP1-19</c:v>
                </c:pt>
              </c:strCache>
            </c:strRef>
          </c:tx>
          <c:spPr>
            <a:ln w="28575" cap="rnd">
              <a:solidFill>
                <a:schemeClr val="accent1"/>
              </a:solidFill>
              <a:round/>
            </a:ln>
            <a:effectLst/>
          </c:spPr>
          <c:marker>
            <c:symbol val="none"/>
          </c:marker>
          <c:cat>
            <c:strRef>
              <c:f>NonCO2RF!$C$37:$R$37</c:f>
              <c:strCach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strCache>
            </c:strRef>
          </c:cat>
          <c:val>
            <c:numRef>
              <c:f>NonCO2RF!$C$38:$R$38</c:f>
              <c:numCache>
                <c:formatCode>#,##0.00_);\(#,##0.00\)</c:formatCode>
                <c:ptCount val="16"/>
                <c:pt idx="0">
                  <c:v>0.56840000000000002</c:v>
                </c:pt>
                <c:pt idx="1">
                  <c:v>0.52470000000000006</c:v>
                </c:pt>
                <c:pt idx="2">
                  <c:v>0.46710000000000002</c:v>
                </c:pt>
                <c:pt idx="3">
                  <c:v>0.41699999999999998</c:v>
                </c:pt>
                <c:pt idx="4">
                  <c:v>0.37209999999999999</c:v>
                </c:pt>
                <c:pt idx="5">
                  <c:v>0.33129999999999998</c:v>
                </c:pt>
                <c:pt idx="6">
                  <c:v>0.29620000000000002</c:v>
                </c:pt>
                <c:pt idx="7">
                  <c:v>0.2676</c:v>
                </c:pt>
                <c:pt idx="8">
                  <c:v>0.24340000000000001</c:v>
                </c:pt>
                <c:pt idx="9">
                  <c:v>0.22309999999999999</c:v>
                </c:pt>
                <c:pt idx="10">
                  <c:v>0.2056</c:v>
                </c:pt>
                <c:pt idx="11">
                  <c:v>0.1908</c:v>
                </c:pt>
                <c:pt idx="12">
                  <c:v>0.17799999999999999</c:v>
                </c:pt>
                <c:pt idx="13">
                  <c:v>0.1666</c:v>
                </c:pt>
                <c:pt idx="14">
                  <c:v>0.15620000000000001</c:v>
                </c:pt>
                <c:pt idx="15">
                  <c:v>0.14630000000000001</c:v>
                </c:pt>
              </c:numCache>
            </c:numRef>
          </c:val>
          <c:smooth val="0"/>
          <c:extLst>
            <c:ext xmlns:c16="http://schemas.microsoft.com/office/drawing/2014/chart" uri="{C3380CC4-5D6E-409C-BE32-E72D297353CC}">
              <c16:uniqueId val="{00000000-5F41-4198-9B25-848B70A02ACE}"/>
            </c:ext>
          </c:extLst>
        </c:ser>
        <c:ser>
          <c:idx val="1"/>
          <c:order val="1"/>
          <c:tx>
            <c:strRef>
              <c:f>NonCO2RF!$B$39</c:f>
              <c:strCache>
                <c:ptCount val="1"/>
                <c:pt idx="0">
                  <c:v>CO2-Only</c:v>
                </c:pt>
              </c:strCache>
            </c:strRef>
          </c:tx>
          <c:spPr>
            <a:ln w="28575" cap="rnd">
              <a:solidFill>
                <a:schemeClr val="accent2"/>
              </a:solidFill>
              <a:round/>
            </a:ln>
            <a:effectLst/>
          </c:spPr>
          <c:marker>
            <c:symbol val="none"/>
          </c:marker>
          <c:cat>
            <c:strRef>
              <c:f>NonCO2RF!$C$37:$R$37</c:f>
              <c:strCach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strCache>
            </c:strRef>
          </c:cat>
          <c:val>
            <c:numRef>
              <c:f>NonCO2RF!$C$39:$R$39</c:f>
              <c:numCache>
                <c:formatCode>#,##0.00_);\(#,##0.00\)</c:formatCode>
                <c:ptCount val="16"/>
                <c:pt idx="0">
                  <c:v>0.59315000000000007</c:v>
                </c:pt>
                <c:pt idx="1">
                  <c:v>0.59220000000000006</c:v>
                </c:pt>
                <c:pt idx="2">
                  <c:v>0.58604999999999996</c:v>
                </c:pt>
                <c:pt idx="3">
                  <c:v>0.58304999999999996</c:v>
                </c:pt>
                <c:pt idx="4">
                  <c:v>0.58179999999999998</c:v>
                </c:pt>
                <c:pt idx="5">
                  <c:v>0.58140000000000003</c:v>
                </c:pt>
                <c:pt idx="6">
                  <c:v>0.58079999999999998</c:v>
                </c:pt>
                <c:pt idx="7">
                  <c:v>0.57804999999999995</c:v>
                </c:pt>
                <c:pt idx="8">
                  <c:v>0.57674999999999998</c:v>
                </c:pt>
                <c:pt idx="9">
                  <c:v>0.57469999999999999</c:v>
                </c:pt>
                <c:pt idx="10">
                  <c:v>0.57130000000000003</c:v>
                </c:pt>
                <c:pt idx="11">
                  <c:v>0.56715000000000004</c:v>
                </c:pt>
                <c:pt idx="12">
                  <c:v>0.56179999999999997</c:v>
                </c:pt>
                <c:pt idx="13">
                  <c:v>0.55549999999999999</c:v>
                </c:pt>
                <c:pt idx="14">
                  <c:v>0.54705000000000004</c:v>
                </c:pt>
                <c:pt idx="15">
                  <c:v>0.53820000000000001</c:v>
                </c:pt>
              </c:numCache>
            </c:numRef>
          </c:val>
          <c:smooth val="0"/>
          <c:extLst>
            <c:ext xmlns:c16="http://schemas.microsoft.com/office/drawing/2014/chart" uri="{C3380CC4-5D6E-409C-BE32-E72D297353CC}">
              <c16:uniqueId val="{00000001-5F41-4198-9B25-848B70A02ACE}"/>
            </c:ext>
          </c:extLst>
        </c:ser>
        <c:ser>
          <c:idx val="2"/>
          <c:order val="2"/>
          <c:tx>
            <c:strRef>
              <c:f>NonCO2RF!$B$40</c:f>
              <c:strCache>
                <c:ptCount val="1"/>
                <c:pt idx="0">
                  <c:v>SSP5-Baseline</c:v>
                </c:pt>
              </c:strCache>
            </c:strRef>
          </c:tx>
          <c:spPr>
            <a:ln w="28575" cap="rnd">
              <a:solidFill>
                <a:schemeClr val="accent3"/>
              </a:solidFill>
              <a:round/>
            </a:ln>
            <a:effectLst/>
          </c:spPr>
          <c:marker>
            <c:symbol val="none"/>
          </c:marker>
          <c:cat>
            <c:strRef>
              <c:f>NonCO2RF!$C$37:$R$37</c:f>
              <c:strCach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strCache>
            </c:strRef>
          </c:cat>
          <c:val>
            <c:numRef>
              <c:f>NonCO2RF!$C$40:$R$40</c:f>
              <c:numCache>
                <c:formatCode>#,##0.00_);\(#,##0.00\)</c:formatCode>
                <c:ptCount val="16"/>
                <c:pt idx="0">
                  <c:v>0.6179</c:v>
                </c:pt>
                <c:pt idx="1">
                  <c:v>0.65969999999999995</c:v>
                </c:pt>
                <c:pt idx="2">
                  <c:v>0.70499999999999996</c:v>
                </c:pt>
                <c:pt idx="3">
                  <c:v>0.74909999999999999</c:v>
                </c:pt>
                <c:pt idx="4">
                  <c:v>0.79149999999999998</c:v>
                </c:pt>
                <c:pt idx="5">
                  <c:v>0.83150000000000002</c:v>
                </c:pt>
                <c:pt idx="6">
                  <c:v>0.86539999999999995</c:v>
                </c:pt>
                <c:pt idx="7">
                  <c:v>0.88849999999999996</c:v>
                </c:pt>
                <c:pt idx="8">
                  <c:v>0.91010000000000002</c:v>
                </c:pt>
                <c:pt idx="9">
                  <c:v>0.92630000000000001</c:v>
                </c:pt>
                <c:pt idx="10">
                  <c:v>0.93700000000000006</c:v>
                </c:pt>
                <c:pt idx="11">
                  <c:v>0.94350000000000001</c:v>
                </c:pt>
                <c:pt idx="12">
                  <c:v>0.9456</c:v>
                </c:pt>
                <c:pt idx="13">
                  <c:v>0.94440000000000002</c:v>
                </c:pt>
                <c:pt idx="14">
                  <c:v>0.93789999999999996</c:v>
                </c:pt>
                <c:pt idx="15">
                  <c:v>0.93010000000000004</c:v>
                </c:pt>
              </c:numCache>
            </c:numRef>
          </c:val>
          <c:smooth val="0"/>
          <c:extLst>
            <c:ext xmlns:c16="http://schemas.microsoft.com/office/drawing/2014/chart" uri="{C3380CC4-5D6E-409C-BE32-E72D297353CC}">
              <c16:uniqueId val="{00000002-5F41-4198-9B25-848B70A02ACE}"/>
            </c:ext>
          </c:extLst>
        </c:ser>
        <c:dLbls>
          <c:showLegendKey val="0"/>
          <c:showVal val="0"/>
          <c:showCatName val="0"/>
          <c:showSerName val="0"/>
          <c:showPercent val="0"/>
          <c:showBubbleSize val="0"/>
        </c:dLbls>
        <c:smooth val="0"/>
        <c:axId val="2138431856"/>
        <c:axId val="2138434736"/>
      </c:lineChart>
      <c:catAx>
        <c:axId val="213843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8434736"/>
        <c:crosses val="autoZero"/>
        <c:auto val="1"/>
        <c:lblAlgn val="ctr"/>
        <c:lblOffset val="100"/>
        <c:noMultiLvlLbl val="0"/>
      </c:catAx>
      <c:valAx>
        <c:axId val="2138434736"/>
        <c:scaling>
          <c:orientation val="minMax"/>
        </c:scaling>
        <c:delete val="0"/>
        <c:axPos val="l"/>
        <c:majorGridlines>
          <c:spPr>
            <a:ln w="9525" cap="flat" cmpd="sng" algn="ctr">
              <a:solidFill>
                <a:schemeClr val="tx1">
                  <a:lumMod val="15000"/>
                  <a:lumOff val="85000"/>
                </a:schemeClr>
              </a:solidFill>
              <a:round/>
            </a:ln>
            <a:effectLst/>
          </c:spPr>
        </c:majorGridlines>
        <c:numFmt formatCode="#,##0.00_);\(#,##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843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Climate</a:t>
            </a:r>
            <a:r>
              <a:rPr lang="en-US" baseline="0"/>
              <a:t> Factors for Eight SSPs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AR6_CF2!$AD$2</c:f>
              <c:strCache>
                <c:ptCount val="1"/>
                <c:pt idx="0">
                  <c:v>SSP1-19</c:v>
                </c:pt>
              </c:strCache>
            </c:strRef>
          </c:tx>
          <c:spPr>
            <a:ln w="28575" cap="rnd">
              <a:solidFill>
                <a:schemeClr val="accent1"/>
              </a:solidFill>
              <a:round/>
            </a:ln>
            <a:effectLst/>
          </c:spPr>
          <c:marker>
            <c:symbol val="none"/>
          </c:marker>
          <c:cat>
            <c:numRef>
              <c:f>AR6_CF2!$AE$1:$AT$1</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AR6_CF2!$AE$2:$AT$2</c:f>
              <c:numCache>
                <c:formatCode>0.00</c:formatCode>
                <c:ptCount val="16"/>
                <c:pt idx="0">
                  <c:v>0.49049515124269483</c:v>
                </c:pt>
                <c:pt idx="1">
                  <c:v>0.51272052580269822</c:v>
                </c:pt>
                <c:pt idx="2">
                  <c:v>0.52574980574980579</c:v>
                </c:pt>
                <c:pt idx="3">
                  <c:v>0.54556100648836847</c:v>
                </c:pt>
                <c:pt idx="4">
                  <c:v>0.55305959418437445</c:v>
                </c:pt>
                <c:pt idx="5">
                  <c:v>0.56791695230633632</c:v>
                </c:pt>
                <c:pt idx="6">
                  <c:v>0.57743527344014056</c:v>
                </c:pt>
                <c:pt idx="7">
                  <c:v>0.58759098786828423</c:v>
                </c:pt>
                <c:pt idx="8">
                  <c:v>0.59892488635543695</c:v>
                </c:pt>
                <c:pt idx="9">
                  <c:v>0.60371744480769929</c:v>
                </c:pt>
                <c:pt idx="10">
                  <c:v>0.61567207304388027</c:v>
                </c:pt>
                <c:pt idx="11">
                  <c:v>0.61571915527171572</c:v>
                </c:pt>
                <c:pt idx="12">
                  <c:v>0.63138415988156926</c:v>
                </c:pt>
                <c:pt idx="13">
                  <c:v>0.63202128558155246</c:v>
                </c:pt>
                <c:pt idx="14">
                  <c:v>0.64569245630982697</c:v>
                </c:pt>
                <c:pt idx="15">
                  <c:v>0.65271410232899318</c:v>
                </c:pt>
              </c:numCache>
            </c:numRef>
          </c:val>
          <c:smooth val="0"/>
          <c:extLst>
            <c:ext xmlns:c16="http://schemas.microsoft.com/office/drawing/2014/chart" uri="{C3380CC4-5D6E-409C-BE32-E72D297353CC}">
              <c16:uniqueId val="{00000000-7D86-412E-A36E-464A436C09A7}"/>
            </c:ext>
          </c:extLst>
        </c:ser>
        <c:ser>
          <c:idx val="1"/>
          <c:order val="1"/>
          <c:tx>
            <c:strRef>
              <c:f>AR6_CF2!$AD$3</c:f>
              <c:strCache>
                <c:ptCount val="1"/>
                <c:pt idx="0">
                  <c:v>SSP1-26</c:v>
                </c:pt>
              </c:strCache>
            </c:strRef>
          </c:tx>
          <c:spPr>
            <a:ln w="28575" cap="rnd">
              <a:solidFill>
                <a:schemeClr val="accent2"/>
              </a:solidFill>
              <a:round/>
            </a:ln>
            <a:effectLst/>
          </c:spPr>
          <c:marker>
            <c:symbol val="none"/>
          </c:marker>
          <c:cat>
            <c:numRef>
              <c:f>AR6_CF2!$AE$1:$AT$1</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AR6_CF2!$AE$3:$AT$3</c:f>
              <c:numCache>
                <c:formatCode>0.00</c:formatCode>
                <c:ptCount val="16"/>
                <c:pt idx="0">
                  <c:v>0.48978802912183489</c:v>
                </c:pt>
                <c:pt idx="1">
                  <c:v>0.50584540762390395</c:v>
                </c:pt>
                <c:pt idx="2">
                  <c:v>0.51559654935673571</c:v>
                </c:pt>
                <c:pt idx="3">
                  <c:v>0.53326040681173137</c:v>
                </c:pt>
                <c:pt idx="4">
                  <c:v>0.53653729093596914</c:v>
                </c:pt>
                <c:pt idx="5">
                  <c:v>0.54992527017705217</c:v>
                </c:pt>
                <c:pt idx="6">
                  <c:v>0.55690540774513764</c:v>
                </c:pt>
                <c:pt idx="7">
                  <c:v>0.56613634394941248</c:v>
                </c:pt>
                <c:pt idx="8">
                  <c:v>0.57434726612808806</c:v>
                </c:pt>
                <c:pt idx="9">
                  <c:v>0.5805828651685393</c:v>
                </c:pt>
                <c:pt idx="10">
                  <c:v>0.5917857680156462</c:v>
                </c:pt>
                <c:pt idx="11">
                  <c:v>0.59583030743161458</c:v>
                </c:pt>
                <c:pt idx="12">
                  <c:v>0.60828174097004006</c:v>
                </c:pt>
                <c:pt idx="13">
                  <c:v>0.60948123898262396</c:v>
                </c:pt>
                <c:pt idx="14">
                  <c:v>0.62088107148620297</c:v>
                </c:pt>
                <c:pt idx="15">
                  <c:v>0.62576849342235741</c:v>
                </c:pt>
              </c:numCache>
            </c:numRef>
          </c:val>
          <c:smooth val="0"/>
          <c:extLst>
            <c:ext xmlns:c16="http://schemas.microsoft.com/office/drawing/2014/chart" uri="{C3380CC4-5D6E-409C-BE32-E72D297353CC}">
              <c16:uniqueId val="{00000001-7D86-412E-A36E-464A436C09A7}"/>
            </c:ext>
          </c:extLst>
        </c:ser>
        <c:ser>
          <c:idx val="2"/>
          <c:order val="2"/>
          <c:tx>
            <c:strRef>
              <c:f>AR6_CF2!$AD$4</c:f>
              <c:strCache>
                <c:ptCount val="1"/>
                <c:pt idx="0">
                  <c:v>SSP2-45</c:v>
                </c:pt>
              </c:strCache>
            </c:strRef>
          </c:tx>
          <c:spPr>
            <a:ln w="28575" cap="rnd">
              <a:solidFill>
                <a:schemeClr val="accent3"/>
              </a:solidFill>
              <a:round/>
            </a:ln>
            <a:effectLst/>
          </c:spPr>
          <c:marker>
            <c:symbol val="none"/>
          </c:marker>
          <c:cat>
            <c:numRef>
              <c:f>AR6_CF2!$AE$1:$AT$1</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AR6_CF2!$AE$4:$AT$4</c:f>
              <c:numCache>
                <c:formatCode>0.00</c:formatCode>
                <c:ptCount val="16"/>
                <c:pt idx="0">
                  <c:v>0.48511704074751949</c:v>
                </c:pt>
                <c:pt idx="1">
                  <c:v>0.49428242981606968</c:v>
                </c:pt>
                <c:pt idx="2">
                  <c:v>0.49598360201650882</c:v>
                </c:pt>
                <c:pt idx="3">
                  <c:v>0.50891754879041784</c:v>
                </c:pt>
                <c:pt idx="4">
                  <c:v>0.51224454493785054</c:v>
                </c:pt>
                <c:pt idx="5">
                  <c:v>0.52426680508694523</c:v>
                </c:pt>
                <c:pt idx="6">
                  <c:v>0.5331613854089905</c:v>
                </c:pt>
                <c:pt idx="7">
                  <c:v>0.54144577230658641</c:v>
                </c:pt>
                <c:pt idx="8">
                  <c:v>0.54892718176764876</c:v>
                </c:pt>
                <c:pt idx="9">
                  <c:v>0.55617916421936531</c:v>
                </c:pt>
                <c:pt idx="10">
                  <c:v>0.56558891957122048</c:v>
                </c:pt>
                <c:pt idx="11">
                  <c:v>0.56957824876900021</c:v>
                </c:pt>
                <c:pt idx="12">
                  <c:v>0.57881541164873784</c:v>
                </c:pt>
                <c:pt idx="13">
                  <c:v>0.58120474764847019</c:v>
                </c:pt>
                <c:pt idx="14">
                  <c:v>0.5882913806254767</c:v>
                </c:pt>
                <c:pt idx="15">
                  <c:v>0.59162647033934168</c:v>
                </c:pt>
              </c:numCache>
            </c:numRef>
          </c:val>
          <c:smooth val="0"/>
          <c:extLst>
            <c:ext xmlns:c16="http://schemas.microsoft.com/office/drawing/2014/chart" uri="{C3380CC4-5D6E-409C-BE32-E72D297353CC}">
              <c16:uniqueId val="{00000002-7D86-412E-A36E-464A436C09A7}"/>
            </c:ext>
          </c:extLst>
        </c:ser>
        <c:ser>
          <c:idx val="3"/>
          <c:order val="3"/>
          <c:tx>
            <c:strRef>
              <c:f>AR6_CF2!$AD$5</c:f>
              <c:strCache>
                <c:ptCount val="1"/>
                <c:pt idx="0">
                  <c:v>SSP3-Baseline</c:v>
                </c:pt>
              </c:strCache>
            </c:strRef>
          </c:tx>
          <c:spPr>
            <a:ln w="28575" cap="rnd">
              <a:solidFill>
                <a:schemeClr val="accent4"/>
              </a:solidFill>
              <a:round/>
            </a:ln>
            <a:effectLst/>
          </c:spPr>
          <c:marker>
            <c:symbol val="none"/>
          </c:marker>
          <c:cat>
            <c:numRef>
              <c:f>AR6_CF2!$AE$1:$AT$1</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AR6_CF2!$AE$5:$AT$5</c:f>
              <c:numCache>
                <c:formatCode>0.00</c:formatCode>
                <c:ptCount val="16"/>
                <c:pt idx="0">
                  <c:v>0.48014659018483108</c:v>
                </c:pt>
                <c:pt idx="1">
                  <c:v>0.4847101107706811</c:v>
                </c:pt>
                <c:pt idx="2">
                  <c:v>0.48546813093307101</c:v>
                </c:pt>
                <c:pt idx="3">
                  <c:v>0.49487962187976958</c:v>
                </c:pt>
                <c:pt idx="4">
                  <c:v>0.49553551194307205</c:v>
                </c:pt>
                <c:pt idx="5">
                  <c:v>0.50338657607663573</c:v>
                </c:pt>
                <c:pt idx="6">
                  <c:v>0.50691891037045822</c:v>
                </c:pt>
                <c:pt idx="7">
                  <c:v>0.51271515824541924</c:v>
                </c:pt>
                <c:pt idx="8">
                  <c:v>0.51911056640112052</c:v>
                </c:pt>
                <c:pt idx="9">
                  <c:v>0.52346819668897038</c:v>
                </c:pt>
                <c:pt idx="10">
                  <c:v>0.53054702675606236</c:v>
                </c:pt>
                <c:pt idx="11">
                  <c:v>0.53371567091376715</c:v>
                </c:pt>
                <c:pt idx="12">
                  <c:v>0.54110817643818598</c:v>
                </c:pt>
                <c:pt idx="13">
                  <c:v>0.54243695789149116</c:v>
                </c:pt>
                <c:pt idx="14">
                  <c:v>0.54983572051953378</c:v>
                </c:pt>
                <c:pt idx="15">
                  <c:v>0.55423699663398929</c:v>
                </c:pt>
              </c:numCache>
            </c:numRef>
          </c:val>
          <c:smooth val="0"/>
          <c:extLst>
            <c:ext xmlns:c16="http://schemas.microsoft.com/office/drawing/2014/chart" uri="{C3380CC4-5D6E-409C-BE32-E72D297353CC}">
              <c16:uniqueId val="{00000003-7D86-412E-A36E-464A436C09A7}"/>
            </c:ext>
          </c:extLst>
        </c:ser>
        <c:ser>
          <c:idx val="4"/>
          <c:order val="4"/>
          <c:tx>
            <c:strRef>
              <c:f>AR6_CF2!$AD$6</c:f>
              <c:strCache>
                <c:ptCount val="1"/>
                <c:pt idx="0">
                  <c:v>SSP4-34</c:v>
                </c:pt>
              </c:strCache>
            </c:strRef>
          </c:tx>
          <c:spPr>
            <a:ln w="28575" cap="rnd">
              <a:solidFill>
                <a:schemeClr val="accent5"/>
              </a:solidFill>
              <a:round/>
            </a:ln>
            <a:effectLst/>
          </c:spPr>
          <c:marker>
            <c:symbol val="none"/>
          </c:marker>
          <c:cat>
            <c:numRef>
              <c:f>AR6_CF2!$AE$1:$AT$1</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AR6_CF2!$AE$6:$AT$6</c:f>
              <c:numCache>
                <c:formatCode>0.00</c:formatCode>
                <c:ptCount val="16"/>
                <c:pt idx="0">
                  <c:v>0.4847141939627489</c:v>
                </c:pt>
                <c:pt idx="1">
                  <c:v>0.49746426924850168</c:v>
                </c:pt>
                <c:pt idx="2">
                  <c:v>0.50460602549246814</c:v>
                </c:pt>
                <c:pt idx="3">
                  <c:v>0.5182362240289069</c:v>
                </c:pt>
                <c:pt idx="4">
                  <c:v>0.52314042809108552</c:v>
                </c:pt>
                <c:pt idx="5">
                  <c:v>0.5359580333484999</c:v>
                </c:pt>
                <c:pt idx="6">
                  <c:v>0.54151691331923901</c:v>
                </c:pt>
                <c:pt idx="7">
                  <c:v>0.54959451029320017</c:v>
                </c:pt>
                <c:pt idx="8">
                  <c:v>0.55708165649746844</c:v>
                </c:pt>
                <c:pt idx="9">
                  <c:v>0.56154691052134154</c:v>
                </c:pt>
                <c:pt idx="10">
                  <c:v>0.56991677797184825</c:v>
                </c:pt>
                <c:pt idx="11">
                  <c:v>0.57046077336851719</c:v>
                </c:pt>
                <c:pt idx="12">
                  <c:v>0.58143101817531129</c:v>
                </c:pt>
                <c:pt idx="13">
                  <c:v>0.58385979213368644</c:v>
                </c:pt>
                <c:pt idx="14">
                  <c:v>0.59569815010162874</c:v>
                </c:pt>
                <c:pt idx="15">
                  <c:v>0.60122811125855391</c:v>
                </c:pt>
              </c:numCache>
            </c:numRef>
          </c:val>
          <c:smooth val="0"/>
          <c:extLst>
            <c:ext xmlns:c16="http://schemas.microsoft.com/office/drawing/2014/chart" uri="{C3380CC4-5D6E-409C-BE32-E72D297353CC}">
              <c16:uniqueId val="{00000004-7D86-412E-A36E-464A436C09A7}"/>
            </c:ext>
          </c:extLst>
        </c:ser>
        <c:ser>
          <c:idx val="5"/>
          <c:order val="5"/>
          <c:tx>
            <c:strRef>
              <c:f>AR6_CF2!$AD$7</c:f>
              <c:strCache>
                <c:ptCount val="1"/>
                <c:pt idx="0">
                  <c:v>SSP4-60</c:v>
                </c:pt>
              </c:strCache>
            </c:strRef>
          </c:tx>
          <c:spPr>
            <a:ln w="28575" cap="rnd">
              <a:solidFill>
                <a:schemeClr val="accent6"/>
              </a:solidFill>
              <a:round/>
            </a:ln>
            <a:effectLst/>
          </c:spPr>
          <c:marker>
            <c:symbol val="none"/>
          </c:marker>
          <c:cat>
            <c:numRef>
              <c:f>AR6_CF2!$AE$1:$AT$1</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AR6_CF2!$AE$7:$AT$7</c:f>
              <c:numCache>
                <c:formatCode>0.00</c:formatCode>
                <c:ptCount val="16"/>
                <c:pt idx="0">
                  <c:v>0.48384426829656507</c:v>
                </c:pt>
                <c:pt idx="1">
                  <c:v>0.49115163090512992</c:v>
                </c:pt>
                <c:pt idx="2">
                  <c:v>0.49307366362451105</c:v>
                </c:pt>
                <c:pt idx="3">
                  <c:v>0.50283476978618458</c:v>
                </c:pt>
                <c:pt idx="4">
                  <c:v>0.50323678117469173</c:v>
                </c:pt>
                <c:pt idx="5">
                  <c:v>0.51204497977687902</c:v>
                </c:pt>
                <c:pt idx="6">
                  <c:v>0.51604210526315786</c:v>
                </c:pt>
                <c:pt idx="7">
                  <c:v>0.52496696432146717</c:v>
                </c:pt>
                <c:pt idx="8">
                  <c:v>0.53068779009551581</c:v>
                </c:pt>
                <c:pt idx="9">
                  <c:v>0.53524985388661606</c:v>
                </c:pt>
                <c:pt idx="10">
                  <c:v>0.54298506406172575</c:v>
                </c:pt>
                <c:pt idx="11">
                  <c:v>0.54669382904677022</c:v>
                </c:pt>
                <c:pt idx="12">
                  <c:v>0.55526638596956535</c:v>
                </c:pt>
                <c:pt idx="13">
                  <c:v>0.55882922421582548</c:v>
                </c:pt>
                <c:pt idx="14">
                  <c:v>0.56891588874222732</c:v>
                </c:pt>
                <c:pt idx="15">
                  <c:v>0.57348052436806118</c:v>
                </c:pt>
              </c:numCache>
            </c:numRef>
          </c:val>
          <c:smooth val="0"/>
          <c:extLst>
            <c:ext xmlns:c16="http://schemas.microsoft.com/office/drawing/2014/chart" uri="{C3380CC4-5D6E-409C-BE32-E72D297353CC}">
              <c16:uniqueId val="{00000005-7D86-412E-A36E-464A436C09A7}"/>
            </c:ext>
          </c:extLst>
        </c:ser>
        <c:ser>
          <c:idx val="6"/>
          <c:order val="6"/>
          <c:tx>
            <c:strRef>
              <c:f>AR6_CF2!$AD$8</c:f>
              <c:strCache>
                <c:ptCount val="1"/>
                <c:pt idx="0">
                  <c:v>SSP5-34</c:v>
                </c:pt>
              </c:strCache>
            </c:strRef>
          </c:tx>
          <c:spPr>
            <a:ln w="28575" cap="rnd">
              <a:solidFill>
                <a:schemeClr val="accent1">
                  <a:lumMod val="60000"/>
                </a:schemeClr>
              </a:solidFill>
              <a:round/>
            </a:ln>
            <a:effectLst/>
          </c:spPr>
          <c:marker>
            <c:symbol val="none"/>
          </c:marker>
          <c:cat>
            <c:numRef>
              <c:f>AR6_CF2!$AE$1:$AT$1</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AR6_CF2!$AE$8:$AT$8</c:f>
              <c:numCache>
                <c:formatCode>0.00</c:formatCode>
                <c:ptCount val="16"/>
                <c:pt idx="0">
                  <c:v>0.48419010052169487</c:v>
                </c:pt>
                <c:pt idx="1">
                  <c:v>0.49492695408967835</c:v>
                </c:pt>
                <c:pt idx="2">
                  <c:v>0.50032898344116672</c:v>
                </c:pt>
                <c:pt idx="3">
                  <c:v>0.51581796205791164</c:v>
                </c:pt>
                <c:pt idx="4">
                  <c:v>0.52225414587428798</c:v>
                </c:pt>
                <c:pt idx="5">
                  <c:v>0.53590983868195541</c:v>
                </c:pt>
                <c:pt idx="6">
                  <c:v>0.54429669391240698</c:v>
                </c:pt>
                <c:pt idx="7">
                  <c:v>0.55363062256526896</c:v>
                </c:pt>
                <c:pt idx="8">
                  <c:v>0.56194432298498753</c:v>
                </c:pt>
                <c:pt idx="9">
                  <c:v>0.56798229790509169</c:v>
                </c:pt>
                <c:pt idx="10">
                  <c:v>0.57723162193698951</c:v>
                </c:pt>
                <c:pt idx="11">
                  <c:v>0.58122299205755257</c:v>
                </c:pt>
                <c:pt idx="12">
                  <c:v>0.59306533646322379</c:v>
                </c:pt>
                <c:pt idx="13">
                  <c:v>0.59583996084669033</c:v>
                </c:pt>
                <c:pt idx="14">
                  <c:v>0.60666600486424782</c:v>
                </c:pt>
                <c:pt idx="15">
                  <c:v>0.61110691538906936</c:v>
                </c:pt>
              </c:numCache>
            </c:numRef>
          </c:val>
          <c:smooth val="0"/>
          <c:extLst>
            <c:ext xmlns:c16="http://schemas.microsoft.com/office/drawing/2014/chart" uri="{C3380CC4-5D6E-409C-BE32-E72D297353CC}">
              <c16:uniqueId val="{00000006-7D86-412E-A36E-464A436C09A7}"/>
            </c:ext>
          </c:extLst>
        </c:ser>
        <c:ser>
          <c:idx val="7"/>
          <c:order val="7"/>
          <c:tx>
            <c:strRef>
              <c:f>AR6_CF2!$AD$9</c:f>
              <c:strCache>
                <c:ptCount val="1"/>
                <c:pt idx="0">
                  <c:v>SSP5-Baseline</c:v>
                </c:pt>
              </c:strCache>
            </c:strRef>
          </c:tx>
          <c:spPr>
            <a:ln w="28575" cap="rnd">
              <a:solidFill>
                <a:schemeClr val="accent2">
                  <a:lumMod val="60000"/>
                </a:schemeClr>
              </a:solidFill>
              <a:round/>
            </a:ln>
            <a:effectLst/>
          </c:spPr>
          <c:marker>
            <c:symbol val="none"/>
          </c:marker>
          <c:cat>
            <c:numRef>
              <c:f>AR6_CF2!$AE$1:$AT$1</c:f>
              <c:numCache>
                <c:formatCode>General</c:formatCode>
                <c:ptCount val="16"/>
                <c:pt idx="0">
                  <c:v>2025</c:v>
                </c:pt>
                <c:pt idx="1">
                  <c:v>2030</c:v>
                </c:pt>
                <c:pt idx="2">
                  <c:v>2035</c:v>
                </c:pt>
                <c:pt idx="3">
                  <c:v>2040</c:v>
                </c:pt>
                <c:pt idx="4">
                  <c:v>2045</c:v>
                </c:pt>
                <c:pt idx="5">
                  <c:v>2050</c:v>
                </c:pt>
                <c:pt idx="6">
                  <c:v>2055</c:v>
                </c:pt>
                <c:pt idx="7">
                  <c:v>2060</c:v>
                </c:pt>
                <c:pt idx="8">
                  <c:v>2065</c:v>
                </c:pt>
                <c:pt idx="9">
                  <c:v>2070</c:v>
                </c:pt>
                <c:pt idx="10">
                  <c:v>2075</c:v>
                </c:pt>
                <c:pt idx="11">
                  <c:v>2080</c:v>
                </c:pt>
                <c:pt idx="12">
                  <c:v>2085</c:v>
                </c:pt>
                <c:pt idx="13">
                  <c:v>2090</c:v>
                </c:pt>
                <c:pt idx="14">
                  <c:v>2095</c:v>
                </c:pt>
                <c:pt idx="15">
                  <c:v>2100</c:v>
                </c:pt>
              </c:numCache>
            </c:numRef>
          </c:cat>
          <c:val>
            <c:numRef>
              <c:f>AR6_CF2!$AE$9:$AT$9</c:f>
              <c:numCache>
                <c:formatCode>0.00</c:formatCode>
                <c:ptCount val="16"/>
                <c:pt idx="0">
                  <c:v>0.48047858942065491</c:v>
                </c:pt>
                <c:pt idx="1">
                  <c:v>0.48714842059714414</c:v>
                </c:pt>
                <c:pt idx="2">
                  <c:v>0.48757795989897429</c:v>
                </c:pt>
                <c:pt idx="3">
                  <c:v>0.49608619795350595</c:v>
                </c:pt>
                <c:pt idx="4">
                  <c:v>0.49419801014022363</c:v>
                </c:pt>
                <c:pt idx="5">
                  <c:v>0.50278994071375982</c:v>
                </c:pt>
                <c:pt idx="6">
                  <c:v>0.50869167429094231</c:v>
                </c:pt>
                <c:pt idx="7">
                  <c:v>0.5152946655799332</c:v>
                </c:pt>
                <c:pt idx="8">
                  <c:v>0.52145374037232217</c:v>
                </c:pt>
                <c:pt idx="9">
                  <c:v>0.52595818815331008</c:v>
                </c:pt>
                <c:pt idx="10">
                  <c:v>0.53219049188884771</c:v>
                </c:pt>
                <c:pt idx="11">
                  <c:v>0.53471629830683731</c:v>
                </c:pt>
                <c:pt idx="12">
                  <c:v>0.54299457326097678</c:v>
                </c:pt>
                <c:pt idx="13">
                  <c:v>0.54819178146488001</c:v>
                </c:pt>
                <c:pt idx="14">
                  <c:v>0.55758005196207439</c:v>
                </c:pt>
                <c:pt idx="15">
                  <c:v>0.56205602828444468</c:v>
                </c:pt>
              </c:numCache>
            </c:numRef>
          </c:val>
          <c:smooth val="0"/>
          <c:extLst>
            <c:ext xmlns:c16="http://schemas.microsoft.com/office/drawing/2014/chart" uri="{C3380CC4-5D6E-409C-BE32-E72D297353CC}">
              <c16:uniqueId val="{00000007-7D86-412E-A36E-464A436C09A7}"/>
            </c:ext>
          </c:extLst>
        </c:ser>
        <c:dLbls>
          <c:showLegendKey val="0"/>
          <c:showVal val="0"/>
          <c:showCatName val="0"/>
          <c:showSerName val="0"/>
          <c:showPercent val="0"/>
          <c:showBubbleSize val="0"/>
        </c:dLbls>
        <c:smooth val="0"/>
        <c:axId val="773846296"/>
        <c:axId val="773849536"/>
      </c:lineChart>
      <c:catAx>
        <c:axId val="77384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3849536"/>
        <c:crosses val="autoZero"/>
        <c:auto val="1"/>
        <c:lblAlgn val="ctr"/>
        <c:lblOffset val="100"/>
        <c:noMultiLvlLbl val="0"/>
      </c:catAx>
      <c:valAx>
        <c:axId val="773849536"/>
        <c:scaling>
          <c:orientation val="minMax"/>
          <c:max val="0.65000000000000013"/>
          <c:min val="0.4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3846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CF</a:t>
            </a:r>
            <a:r>
              <a:rPr lang="en-US" baseline="0"/>
              <a:t> in 2100 vs CO2  PPM</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00434428455064"/>
          <c:y val="0.17171296296296296"/>
          <c:w val="0.77488852686517629"/>
          <c:h val="0.66889337550754868"/>
        </c:manualLayout>
      </c:layout>
      <c:scatterChart>
        <c:scatterStyle val="lineMarker"/>
        <c:varyColors val="0"/>
        <c:ser>
          <c:idx val="0"/>
          <c:order val="0"/>
          <c:spPr>
            <a:ln w="38100" cap="rnd">
              <a:noFill/>
              <a:round/>
            </a:ln>
            <a:effectLst/>
          </c:spPr>
          <c:marker>
            <c:symbol val="circle"/>
            <c:size val="5"/>
            <c:spPr>
              <a:solidFill>
                <a:schemeClr val="accent1"/>
              </a:solidFill>
              <a:ln w="9525">
                <a:solidFill>
                  <a:schemeClr val="accent1"/>
                </a:solidFill>
              </a:ln>
              <a:effectLst/>
            </c:spPr>
          </c:marker>
          <c:xVal>
            <c:numRef>
              <c:f>AR6_CF2!$Z$21:$Z$27</c:f>
              <c:numCache>
                <c:formatCode>#,##0_);\(#,##0\)</c:formatCode>
                <c:ptCount val="7"/>
                <c:pt idx="0">
                  <c:v>392.26220000000001</c:v>
                </c:pt>
                <c:pt idx="1">
                  <c:v>444.77980000000002</c:v>
                </c:pt>
                <c:pt idx="2">
                  <c:v>553.12760000000003</c:v>
                </c:pt>
                <c:pt idx="3">
                  <c:v>858.87959999999998</c:v>
                </c:pt>
                <c:pt idx="4">
                  <c:v>486.81389999999999</c:v>
                </c:pt>
                <c:pt idx="5">
                  <c:v>660.91459999999995</c:v>
                </c:pt>
                <c:pt idx="6">
                  <c:v>491.6635</c:v>
                </c:pt>
              </c:numCache>
            </c:numRef>
          </c:xVal>
          <c:yVal>
            <c:numRef>
              <c:f>AR6_CF2!$AA$21:$AA$27</c:f>
              <c:numCache>
                <c:formatCode>0.00</c:formatCode>
                <c:ptCount val="7"/>
                <c:pt idx="0">
                  <c:v>0.65271410232899318</c:v>
                </c:pt>
                <c:pt idx="1">
                  <c:v>0.62576849342235741</c:v>
                </c:pt>
                <c:pt idx="2">
                  <c:v>0.59162647033934168</c:v>
                </c:pt>
                <c:pt idx="3">
                  <c:v>0.55423699663398929</c:v>
                </c:pt>
                <c:pt idx="4">
                  <c:v>0.60122811125855391</c:v>
                </c:pt>
                <c:pt idx="5">
                  <c:v>0.57348052436806118</c:v>
                </c:pt>
                <c:pt idx="6">
                  <c:v>0.61110691538906936</c:v>
                </c:pt>
              </c:numCache>
            </c:numRef>
          </c:yVal>
          <c:smooth val="0"/>
          <c:extLst>
            <c:ext xmlns:c16="http://schemas.microsoft.com/office/drawing/2014/chart" uri="{C3380CC4-5D6E-409C-BE32-E72D297353CC}">
              <c16:uniqueId val="{00000000-9A9B-4F17-BFB6-E2ABABCFFCCD}"/>
            </c:ext>
          </c:extLst>
        </c:ser>
        <c:dLbls>
          <c:showLegendKey val="0"/>
          <c:showVal val="0"/>
          <c:showCatName val="0"/>
          <c:showSerName val="0"/>
          <c:showPercent val="0"/>
          <c:showBubbleSize val="0"/>
        </c:dLbls>
        <c:axId val="775781864"/>
        <c:axId val="775774664"/>
      </c:scatterChart>
      <c:valAx>
        <c:axId val="775781864"/>
        <c:scaling>
          <c:orientation val="minMax"/>
        </c:scaling>
        <c:delete val="0"/>
        <c:axPos val="b"/>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774664"/>
        <c:crosses val="autoZero"/>
        <c:crossBetween val="midCat"/>
      </c:valAx>
      <c:valAx>
        <c:axId val="7757746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7818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95F4C-F396-4EEA-AC41-76D298F52D65}"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AB9C5-0834-4EC3-BC22-363432FE9E9D}" type="slidenum">
              <a:rPr lang="en-US" smtClean="0"/>
              <a:t>‹#›</a:t>
            </a:fld>
            <a:endParaRPr lang="en-US"/>
          </a:p>
        </p:txBody>
      </p:sp>
    </p:spTree>
    <p:extLst>
      <p:ext uri="{BB962C8B-B14F-4D97-AF65-F5344CB8AC3E}">
        <p14:creationId xmlns:p14="http://schemas.microsoft.com/office/powerpoint/2010/main" val="417704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Dennis for you introduction and for helping me with the development of the Scenario  Explorer.</a:t>
            </a:r>
          </a:p>
        </p:txBody>
      </p:sp>
      <p:sp>
        <p:nvSpPr>
          <p:cNvPr id="4" name="Slide Number Placeholder 3"/>
          <p:cNvSpPr>
            <a:spLocks noGrp="1"/>
          </p:cNvSpPr>
          <p:nvPr>
            <p:ph type="sldNum" sz="quarter" idx="5"/>
          </p:nvPr>
        </p:nvSpPr>
        <p:spPr/>
        <p:txBody>
          <a:bodyPr/>
          <a:lstStyle/>
          <a:p>
            <a:fld id="{A06AB9C5-0834-4EC3-BC22-363432FE9E9D}" type="slidenum">
              <a:rPr lang="en-US" smtClean="0"/>
              <a:t>1</a:t>
            </a:fld>
            <a:endParaRPr lang="en-US"/>
          </a:p>
        </p:txBody>
      </p:sp>
    </p:spTree>
    <p:extLst>
      <p:ext uri="{BB962C8B-B14F-4D97-AF65-F5344CB8AC3E}">
        <p14:creationId xmlns:p14="http://schemas.microsoft.com/office/powerpoint/2010/main" val="412010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next analyzed the data from existing climate models to see if there was a way to develop a series of formulas that could be used to get from “CO2 emissions” to a “reasonably accurate temperature increase”.  And I think that I’ve come up with some reasonably  good correlations.</a:t>
            </a:r>
          </a:p>
        </p:txBody>
      </p:sp>
      <p:sp>
        <p:nvSpPr>
          <p:cNvPr id="4" name="Slide Number Placeholder 3"/>
          <p:cNvSpPr>
            <a:spLocks noGrp="1"/>
          </p:cNvSpPr>
          <p:nvPr>
            <p:ph type="sldNum" sz="quarter" idx="5"/>
          </p:nvPr>
        </p:nvSpPr>
        <p:spPr/>
        <p:txBody>
          <a:bodyPr/>
          <a:lstStyle/>
          <a:p>
            <a:fld id="{A06AB9C5-0834-4EC3-BC22-363432FE9E9D}" type="slidenum">
              <a:rPr lang="en-US" smtClean="0"/>
              <a:t>10</a:t>
            </a:fld>
            <a:endParaRPr lang="en-US"/>
          </a:p>
        </p:txBody>
      </p:sp>
    </p:spTree>
    <p:extLst>
      <p:ext uri="{BB962C8B-B14F-4D97-AF65-F5344CB8AC3E}">
        <p14:creationId xmlns:p14="http://schemas.microsoft.com/office/powerpoint/2010/main" val="133065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AFC6-C47D-C88C-4FD0-3017B9994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D7A5F-CA78-2C18-C4D6-1E14DF1D6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83740-E456-EAAD-F652-74F5B08166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then developed a “temperature calculation model” with three major steps which I will cover in the next few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still looking for someone  to validate my approach, but the model seems to be useful, as it is based on data from well known climate models.  In the meantime, please experiment with the web page’s functions, but don’t assume that the  results are 100% accurate.</a:t>
            </a:r>
          </a:p>
          <a:p>
            <a:endParaRPr lang="en-US" dirty="0"/>
          </a:p>
        </p:txBody>
      </p:sp>
      <p:sp>
        <p:nvSpPr>
          <p:cNvPr id="4" name="Slide Number Placeholder 3">
            <a:extLst>
              <a:ext uri="{FF2B5EF4-FFF2-40B4-BE49-F238E27FC236}">
                <a16:creationId xmlns:a16="http://schemas.microsoft.com/office/drawing/2014/main" id="{3C432017-CBDB-9549-7F68-D38D110AC882}"/>
              </a:ext>
            </a:extLst>
          </p:cNvPr>
          <p:cNvSpPr>
            <a:spLocks noGrp="1"/>
          </p:cNvSpPr>
          <p:nvPr>
            <p:ph type="sldNum" sz="quarter" idx="5"/>
          </p:nvPr>
        </p:nvSpPr>
        <p:spPr/>
        <p:txBody>
          <a:bodyPr/>
          <a:lstStyle/>
          <a:p>
            <a:fld id="{A06AB9C5-0834-4EC3-BC22-363432FE9E9D}" type="slidenum">
              <a:rPr lang="en-US" smtClean="0"/>
              <a:t>11</a:t>
            </a:fld>
            <a:endParaRPr lang="en-US"/>
          </a:p>
        </p:txBody>
      </p:sp>
    </p:spTree>
    <p:extLst>
      <p:ext uri="{BB962C8B-B14F-4D97-AF65-F5344CB8AC3E}">
        <p14:creationId xmlns:p14="http://schemas.microsoft.com/office/powerpoint/2010/main" val="268511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8E55C-63ED-E874-F769-9BE6AE253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D82FD-5030-9548-973E-3BC8802D1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DDDB2-5E3B-992A-C4DE-30C03A1BD6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As I mentioned before, the model uses values for these six forcing elements to calculate the expected temperature increase.  Note that the radiative forcing for CO2 cannot be </a:t>
            </a:r>
            <a:r>
              <a:rPr lang="en-US" dirty="0"/>
              <a:t>calculated directly from a pathway’s CO2 emissions.  And for a “CO2 emissions only” pathway, the model needs a way to infer the radiative forcings of the  non-CO2 forcing elements</a:t>
            </a:r>
          </a:p>
          <a:p>
            <a:endParaRPr lang="en-US" dirty="0"/>
          </a:p>
        </p:txBody>
      </p:sp>
      <p:sp>
        <p:nvSpPr>
          <p:cNvPr id="4" name="Slide Number Placeholder 3">
            <a:extLst>
              <a:ext uri="{FF2B5EF4-FFF2-40B4-BE49-F238E27FC236}">
                <a16:creationId xmlns:a16="http://schemas.microsoft.com/office/drawing/2014/main" id="{ABF97303-DA3F-4399-2194-D82568224D9F}"/>
              </a:ext>
            </a:extLst>
          </p:cNvPr>
          <p:cNvSpPr>
            <a:spLocks noGrp="1"/>
          </p:cNvSpPr>
          <p:nvPr>
            <p:ph type="sldNum" sz="quarter" idx="5"/>
          </p:nvPr>
        </p:nvSpPr>
        <p:spPr/>
        <p:txBody>
          <a:bodyPr/>
          <a:lstStyle/>
          <a:p>
            <a:fld id="{A06AB9C5-0834-4EC3-BC22-363432FE9E9D}" type="slidenum">
              <a:rPr lang="en-US" smtClean="0"/>
              <a:t>12</a:t>
            </a:fld>
            <a:endParaRPr lang="en-US"/>
          </a:p>
        </p:txBody>
      </p:sp>
    </p:spTree>
    <p:extLst>
      <p:ext uri="{BB962C8B-B14F-4D97-AF65-F5344CB8AC3E}">
        <p14:creationId xmlns:p14="http://schemas.microsoft.com/office/powerpoint/2010/main" val="285555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6AEE2-23D8-8437-815A-5BF3E41F2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3001C-F5C0-2B4F-05FF-9184F7EEA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CD2E7-5906-572D-98E9-545925AF505E}"/>
              </a:ext>
            </a:extLst>
          </p:cNvPr>
          <p:cNvSpPr>
            <a:spLocks noGrp="1"/>
          </p:cNvSpPr>
          <p:nvPr>
            <p:ph type="body" idx="1"/>
          </p:nvPr>
        </p:nvSpPr>
        <p:spPr/>
        <p:txBody>
          <a:bodyPr/>
          <a:lstStyle/>
          <a:p>
            <a:r>
              <a:rPr lang="en-US" dirty="0"/>
              <a:t>I’ll now quickly describe the calculations, as this will help you when you use the Scenario Explorer.  There are four primary sources and sinks of CO2.  For  a simple CO2 pathway we can assume that there are not any removals.  For feedbacks, the IPCC assumes that the feedback emissions in 2100 can be based the temperature in 2100, and this model makes the same assumption. </a:t>
            </a:r>
          </a:p>
        </p:txBody>
      </p:sp>
      <p:sp>
        <p:nvSpPr>
          <p:cNvPr id="4" name="Slide Number Placeholder 3">
            <a:extLst>
              <a:ext uri="{FF2B5EF4-FFF2-40B4-BE49-F238E27FC236}">
                <a16:creationId xmlns:a16="http://schemas.microsoft.com/office/drawing/2014/main" id="{990C52F2-CA1D-310D-1D11-233AE3906BA9}"/>
              </a:ext>
            </a:extLst>
          </p:cNvPr>
          <p:cNvSpPr>
            <a:spLocks noGrp="1"/>
          </p:cNvSpPr>
          <p:nvPr>
            <p:ph type="sldNum" sz="quarter" idx="5"/>
          </p:nvPr>
        </p:nvSpPr>
        <p:spPr/>
        <p:txBody>
          <a:bodyPr/>
          <a:lstStyle/>
          <a:p>
            <a:fld id="{A06AB9C5-0834-4EC3-BC22-363432FE9E9D}" type="slidenum">
              <a:rPr lang="en-US" smtClean="0"/>
              <a:t>13</a:t>
            </a:fld>
            <a:endParaRPr lang="en-US"/>
          </a:p>
        </p:txBody>
      </p:sp>
    </p:spTree>
    <p:extLst>
      <p:ext uri="{BB962C8B-B14F-4D97-AF65-F5344CB8AC3E}">
        <p14:creationId xmlns:p14="http://schemas.microsoft.com/office/powerpoint/2010/main" val="1292545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3B42-FF49-B15C-72AD-EDDDFB5DB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42423-7566-2BD3-DCF3-F7B42036A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5C3EE-4A41-A9D3-3C82-E4777541496C}"/>
              </a:ext>
            </a:extLst>
          </p:cNvPr>
          <p:cNvSpPr>
            <a:spLocks noGrp="1"/>
          </p:cNvSpPr>
          <p:nvPr>
            <p:ph type="body" idx="1"/>
          </p:nvPr>
        </p:nvSpPr>
        <p:spPr/>
        <p:txBody>
          <a:bodyPr/>
          <a:lstStyle/>
          <a:p>
            <a:r>
              <a:rPr lang="en-US" dirty="0"/>
              <a:t>Now that we have values for feedback emissions, we can compute the total net CO2 emissions for each time period as the sum of the sources and removals.  Note that this model looks at annual emissions in five-year intervals</a:t>
            </a:r>
          </a:p>
        </p:txBody>
      </p:sp>
      <p:sp>
        <p:nvSpPr>
          <p:cNvPr id="4" name="Slide Number Placeholder 3">
            <a:extLst>
              <a:ext uri="{FF2B5EF4-FFF2-40B4-BE49-F238E27FC236}">
                <a16:creationId xmlns:a16="http://schemas.microsoft.com/office/drawing/2014/main" id="{5E4BFD9C-F803-1097-28AB-92F12FC75AD8}"/>
              </a:ext>
            </a:extLst>
          </p:cNvPr>
          <p:cNvSpPr>
            <a:spLocks noGrp="1"/>
          </p:cNvSpPr>
          <p:nvPr>
            <p:ph type="sldNum" sz="quarter" idx="5"/>
          </p:nvPr>
        </p:nvSpPr>
        <p:spPr/>
        <p:txBody>
          <a:bodyPr/>
          <a:lstStyle/>
          <a:p>
            <a:fld id="{A06AB9C5-0834-4EC3-BC22-363432FE9E9D}" type="slidenum">
              <a:rPr lang="en-US" smtClean="0"/>
              <a:t>14</a:t>
            </a:fld>
            <a:endParaRPr lang="en-US"/>
          </a:p>
        </p:txBody>
      </p:sp>
    </p:spTree>
    <p:extLst>
      <p:ext uri="{BB962C8B-B14F-4D97-AF65-F5344CB8AC3E}">
        <p14:creationId xmlns:p14="http://schemas.microsoft.com/office/powerpoint/2010/main" val="130012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DF42-60A7-A8CA-149B-E07F49118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07AC7-E384-EBA6-79D8-1B1452D65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DDE1E-409F-3179-DBD7-548CAF13E7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the </a:t>
            </a:r>
            <a:r>
              <a:rPr lang="en-US" sz="1200" kern="0" dirty="0">
                <a:solidFill>
                  <a:srgbClr val="000000"/>
                </a:solidFill>
                <a:effectLst/>
                <a:latin typeface="+mn-lt"/>
                <a:ea typeface="Calibri" panose="020F0502020204030204" pitchFamily="34" charset="0"/>
                <a:cs typeface="Calibri" panose="020F0502020204030204" pitchFamily="34" charset="0"/>
              </a:rPr>
              <a:t>Total Net CO2, </a:t>
            </a:r>
            <a:r>
              <a:rPr lang="en-US" dirty="0"/>
              <a:t>the </a:t>
            </a:r>
            <a:r>
              <a:rPr lang="en-US" sz="1200" kern="0" dirty="0">
                <a:solidFill>
                  <a:srgbClr val="000000"/>
                </a:solidFill>
                <a:effectLst/>
                <a:latin typeface="+mn-lt"/>
                <a:ea typeface="Calibri" panose="020F0502020204030204" pitchFamily="34" charset="0"/>
                <a:cs typeface="Calibri" panose="020F0502020204030204" pitchFamily="34" charset="0"/>
              </a:rPr>
              <a:t>cumulative CO2 can easily be calculated</a:t>
            </a:r>
            <a:endParaRPr lang="en-US" sz="1200" kern="100" dirty="0">
              <a:effectLst/>
              <a:latin typeface="+mn-lt"/>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202417D-C02F-0A6F-D286-47B92EB80858}"/>
              </a:ext>
            </a:extLst>
          </p:cNvPr>
          <p:cNvSpPr>
            <a:spLocks noGrp="1"/>
          </p:cNvSpPr>
          <p:nvPr>
            <p:ph type="sldNum" sz="quarter" idx="5"/>
          </p:nvPr>
        </p:nvSpPr>
        <p:spPr/>
        <p:txBody>
          <a:bodyPr/>
          <a:lstStyle/>
          <a:p>
            <a:fld id="{A06AB9C5-0834-4EC3-BC22-363432FE9E9D}" type="slidenum">
              <a:rPr lang="en-US" smtClean="0"/>
              <a:t>15</a:t>
            </a:fld>
            <a:endParaRPr lang="en-US"/>
          </a:p>
        </p:txBody>
      </p:sp>
    </p:spTree>
    <p:extLst>
      <p:ext uri="{BB962C8B-B14F-4D97-AF65-F5344CB8AC3E}">
        <p14:creationId xmlns:p14="http://schemas.microsoft.com/office/powerpoint/2010/main" val="1098377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65158-0042-B49B-9133-3D62DFCBE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ECCA7-F85D-6C60-57F7-B9DCF94FF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BF39A-93F2-F576-0491-0763BF255C82}"/>
              </a:ext>
            </a:extLst>
          </p:cNvPr>
          <p:cNvSpPr>
            <a:spLocks noGrp="1"/>
          </p:cNvSpPr>
          <p:nvPr>
            <p:ph type="body" idx="1"/>
          </p:nvPr>
        </p:nvSpPr>
        <p:spPr/>
        <p:txBody>
          <a:bodyPr/>
          <a:lstStyle/>
          <a:p>
            <a:r>
              <a:rPr lang="en-US" dirty="0"/>
              <a:t>The next step is to estimate how the atmospheric quantity of CO2 will change based on net CO2 emissions. Currently about 45 percent of CO2 emissions remain in the atmosphere (often referred to as the airborne fraction), but the percent will be less when CO2 emissions are reduced significantly.</a:t>
            </a:r>
          </a:p>
        </p:txBody>
      </p:sp>
      <p:sp>
        <p:nvSpPr>
          <p:cNvPr id="4" name="Slide Number Placeholder 3">
            <a:extLst>
              <a:ext uri="{FF2B5EF4-FFF2-40B4-BE49-F238E27FC236}">
                <a16:creationId xmlns:a16="http://schemas.microsoft.com/office/drawing/2014/main" id="{421F6397-A147-025C-F99F-94E73751CDC1}"/>
              </a:ext>
            </a:extLst>
          </p:cNvPr>
          <p:cNvSpPr>
            <a:spLocks noGrp="1"/>
          </p:cNvSpPr>
          <p:nvPr>
            <p:ph type="sldNum" sz="quarter" idx="5"/>
          </p:nvPr>
        </p:nvSpPr>
        <p:spPr/>
        <p:txBody>
          <a:bodyPr/>
          <a:lstStyle/>
          <a:p>
            <a:fld id="{A06AB9C5-0834-4EC3-BC22-363432FE9E9D}" type="slidenum">
              <a:rPr lang="en-US" smtClean="0"/>
              <a:t>16</a:t>
            </a:fld>
            <a:endParaRPr lang="en-US"/>
          </a:p>
        </p:txBody>
      </p:sp>
    </p:spTree>
    <p:extLst>
      <p:ext uri="{BB962C8B-B14F-4D97-AF65-F5344CB8AC3E}">
        <p14:creationId xmlns:p14="http://schemas.microsoft.com/office/powerpoint/2010/main" val="1132044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8DF1D-F23E-20CB-4227-BDC5D8255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70260-BB8A-A7C1-4265-BA70A4CBF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5BF84-CB07-4FBB-A7EF-EC2AFC8388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relates the change in the amount of CO2  added to the atmosphere based on net CO2 emissions.  I developed the formula from data obtained </a:t>
            </a:r>
            <a:r>
              <a:rPr lang="en-US" i="0" dirty="0"/>
              <a:t>from the En-ROADs climate simulator.  Note that CO2 will be removed from the atmosphere by the land and ocean sinks when annual CO2 emissions are in the 10-20 gigaton range </a:t>
            </a:r>
          </a:p>
          <a:p>
            <a:endParaRPr lang="en-US" dirty="0"/>
          </a:p>
        </p:txBody>
      </p:sp>
      <p:sp>
        <p:nvSpPr>
          <p:cNvPr id="4" name="Slide Number Placeholder 3">
            <a:extLst>
              <a:ext uri="{FF2B5EF4-FFF2-40B4-BE49-F238E27FC236}">
                <a16:creationId xmlns:a16="http://schemas.microsoft.com/office/drawing/2014/main" id="{3EEF8037-ACB4-FB92-89FE-05B56CB0CA73}"/>
              </a:ext>
            </a:extLst>
          </p:cNvPr>
          <p:cNvSpPr>
            <a:spLocks noGrp="1"/>
          </p:cNvSpPr>
          <p:nvPr>
            <p:ph type="sldNum" sz="quarter" idx="5"/>
          </p:nvPr>
        </p:nvSpPr>
        <p:spPr/>
        <p:txBody>
          <a:bodyPr/>
          <a:lstStyle/>
          <a:p>
            <a:fld id="{A06AB9C5-0834-4EC3-BC22-363432FE9E9D}" type="slidenum">
              <a:rPr lang="en-US" smtClean="0"/>
              <a:t>17</a:t>
            </a:fld>
            <a:endParaRPr lang="en-US"/>
          </a:p>
        </p:txBody>
      </p:sp>
    </p:spTree>
    <p:extLst>
      <p:ext uri="{BB962C8B-B14F-4D97-AF65-F5344CB8AC3E}">
        <p14:creationId xmlns:p14="http://schemas.microsoft.com/office/powerpoint/2010/main" val="2868630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2F0C8-2F75-8C7B-8CC4-A8058868B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A29FC-3AF5-5528-B6CF-0E10A6491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4A931-AC8A-2365-4E6F-C14075A5DCB8}"/>
              </a:ext>
            </a:extLst>
          </p:cNvPr>
          <p:cNvSpPr>
            <a:spLocks noGrp="1"/>
          </p:cNvSpPr>
          <p:nvPr>
            <p:ph type="body" idx="1"/>
          </p:nvPr>
        </p:nvSpPr>
        <p:spPr/>
        <p:txBody>
          <a:bodyPr/>
          <a:lstStyle/>
          <a:p>
            <a:r>
              <a:rPr lang="en-US" dirty="0"/>
              <a:t>For most of the formulas that I derive I like to create some sort of graph that shows how well the formula works.  In this case I took eight En-ROADs scenarios and  calculated the CO2 concentrations from 2025 through 2100 and compared them to the CO2 concentrations from each scenario.  As shown in the graph, for the scenarios with less than a 3 degree temperature increase, the calculated value  for 2100 was usually with in 4-5 PPM of the scenario’s value.  This means that the formula works very well.    </a:t>
            </a:r>
          </a:p>
        </p:txBody>
      </p:sp>
      <p:sp>
        <p:nvSpPr>
          <p:cNvPr id="4" name="Slide Number Placeholder 3">
            <a:extLst>
              <a:ext uri="{FF2B5EF4-FFF2-40B4-BE49-F238E27FC236}">
                <a16:creationId xmlns:a16="http://schemas.microsoft.com/office/drawing/2014/main" id="{0FFEF0D1-6C9E-009C-B4CB-55204EE66C33}"/>
              </a:ext>
            </a:extLst>
          </p:cNvPr>
          <p:cNvSpPr>
            <a:spLocks noGrp="1"/>
          </p:cNvSpPr>
          <p:nvPr>
            <p:ph type="sldNum" sz="quarter" idx="5"/>
          </p:nvPr>
        </p:nvSpPr>
        <p:spPr/>
        <p:txBody>
          <a:bodyPr/>
          <a:lstStyle/>
          <a:p>
            <a:fld id="{A06AB9C5-0834-4EC3-BC22-363432FE9E9D}" type="slidenum">
              <a:rPr lang="en-US" smtClean="0"/>
              <a:t>18</a:t>
            </a:fld>
            <a:endParaRPr lang="en-US"/>
          </a:p>
        </p:txBody>
      </p:sp>
    </p:spTree>
    <p:extLst>
      <p:ext uri="{BB962C8B-B14F-4D97-AF65-F5344CB8AC3E}">
        <p14:creationId xmlns:p14="http://schemas.microsoft.com/office/powerpoint/2010/main" val="2813003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EB271-E503-58C9-3B30-BA9FBF933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BA485-B539-9109-3A6C-24FFA5F32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13F62-BEA1-DEB1-C47B-5CA0CC827ED0}"/>
              </a:ext>
            </a:extLst>
          </p:cNvPr>
          <p:cNvSpPr>
            <a:spLocks noGrp="1"/>
          </p:cNvSpPr>
          <p:nvPr>
            <p:ph type="body" idx="1"/>
          </p:nvPr>
        </p:nvSpPr>
        <p:spPr/>
        <p:txBody>
          <a:bodyPr/>
          <a:lstStyle/>
          <a:p>
            <a:r>
              <a:rPr lang="en-US" dirty="0"/>
              <a:t>Now that we know the expected change in the atmospheric concentration of CO2, we simply add that value to the previous years concentration value to get the concentration value  for the current year.</a:t>
            </a:r>
          </a:p>
        </p:txBody>
      </p:sp>
      <p:sp>
        <p:nvSpPr>
          <p:cNvPr id="4" name="Slide Number Placeholder 3">
            <a:extLst>
              <a:ext uri="{FF2B5EF4-FFF2-40B4-BE49-F238E27FC236}">
                <a16:creationId xmlns:a16="http://schemas.microsoft.com/office/drawing/2014/main" id="{EC927F5B-0B62-F5AB-2702-FE3C1313E0FF}"/>
              </a:ext>
            </a:extLst>
          </p:cNvPr>
          <p:cNvSpPr>
            <a:spLocks noGrp="1"/>
          </p:cNvSpPr>
          <p:nvPr>
            <p:ph type="sldNum" sz="quarter" idx="5"/>
          </p:nvPr>
        </p:nvSpPr>
        <p:spPr/>
        <p:txBody>
          <a:bodyPr/>
          <a:lstStyle/>
          <a:p>
            <a:fld id="{A06AB9C5-0834-4EC3-BC22-363432FE9E9D}" type="slidenum">
              <a:rPr lang="en-US" smtClean="0"/>
              <a:t>19</a:t>
            </a:fld>
            <a:endParaRPr lang="en-US"/>
          </a:p>
        </p:txBody>
      </p:sp>
    </p:spTree>
    <p:extLst>
      <p:ext uri="{BB962C8B-B14F-4D97-AF65-F5344CB8AC3E}">
        <p14:creationId xmlns:p14="http://schemas.microsoft.com/office/powerpoint/2010/main" val="265825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working on the Scenario Explorer after a chance meeting with Dennis in an HPAC Zoom meeting room last October.  Dennis had come up with a CO2 emissions pathway for an HPAC strategy document and had what seemed like a very simple need</a:t>
            </a:r>
          </a:p>
        </p:txBody>
      </p:sp>
      <p:sp>
        <p:nvSpPr>
          <p:cNvPr id="4" name="Slide Number Placeholder 3"/>
          <p:cNvSpPr>
            <a:spLocks noGrp="1"/>
          </p:cNvSpPr>
          <p:nvPr>
            <p:ph type="sldNum" sz="quarter" idx="5"/>
          </p:nvPr>
        </p:nvSpPr>
        <p:spPr/>
        <p:txBody>
          <a:bodyPr/>
          <a:lstStyle/>
          <a:p>
            <a:fld id="{A06AB9C5-0834-4EC3-BC22-363432FE9E9D}" type="slidenum">
              <a:rPr lang="en-US" smtClean="0"/>
              <a:t>2</a:t>
            </a:fld>
            <a:endParaRPr lang="en-US"/>
          </a:p>
        </p:txBody>
      </p:sp>
    </p:spTree>
    <p:extLst>
      <p:ext uri="{BB962C8B-B14F-4D97-AF65-F5344CB8AC3E}">
        <p14:creationId xmlns:p14="http://schemas.microsoft.com/office/powerpoint/2010/main" val="3161411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70B6B-01C1-CEB7-76DD-99347E297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37909-1D08-C02B-55BE-DAF3EF64A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3F864-736A-5995-EDFE-C734A381BC3D}"/>
              </a:ext>
            </a:extLst>
          </p:cNvPr>
          <p:cNvSpPr>
            <a:spLocks noGrp="1"/>
          </p:cNvSpPr>
          <p:nvPr>
            <p:ph type="body" idx="1"/>
          </p:nvPr>
        </p:nvSpPr>
        <p:spPr/>
        <p:txBody>
          <a:bodyPr/>
          <a:lstStyle/>
          <a:p>
            <a:r>
              <a:rPr lang="en-US" dirty="0"/>
              <a:t>And given the CO2 concentration we can compute the value for CO2’s radiative forcing using a formula derived from IPCC data</a:t>
            </a:r>
          </a:p>
        </p:txBody>
      </p:sp>
      <p:sp>
        <p:nvSpPr>
          <p:cNvPr id="4" name="Slide Number Placeholder 3">
            <a:extLst>
              <a:ext uri="{FF2B5EF4-FFF2-40B4-BE49-F238E27FC236}">
                <a16:creationId xmlns:a16="http://schemas.microsoft.com/office/drawing/2014/main" id="{02C78202-D607-F087-4D35-DD396EE16E9D}"/>
              </a:ext>
            </a:extLst>
          </p:cNvPr>
          <p:cNvSpPr>
            <a:spLocks noGrp="1"/>
          </p:cNvSpPr>
          <p:nvPr>
            <p:ph type="sldNum" sz="quarter" idx="5"/>
          </p:nvPr>
        </p:nvSpPr>
        <p:spPr/>
        <p:txBody>
          <a:bodyPr/>
          <a:lstStyle/>
          <a:p>
            <a:fld id="{A06AB9C5-0834-4EC3-BC22-363432FE9E9D}" type="slidenum">
              <a:rPr lang="en-US" smtClean="0"/>
              <a:t>20</a:t>
            </a:fld>
            <a:endParaRPr lang="en-US"/>
          </a:p>
        </p:txBody>
      </p:sp>
    </p:spTree>
    <p:extLst>
      <p:ext uri="{BB962C8B-B14F-4D97-AF65-F5344CB8AC3E}">
        <p14:creationId xmlns:p14="http://schemas.microsoft.com/office/powerpoint/2010/main" val="3810853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BF548-1CC7-8B59-559D-ABCA0A021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B8DD4-69CE-92A8-A4E9-47E4D8F58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181FAE-D470-F2EA-E832-0991284E827D}"/>
              </a:ext>
            </a:extLst>
          </p:cNvPr>
          <p:cNvSpPr>
            <a:spLocks noGrp="1"/>
          </p:cNvSpPr>
          <p:nvPr>
            <p:ph type="body" idx="1"/>
          </p:nvPr>
        </p:nvSpPr>
        <p:spPr/>
        <p:txBody>
          <a:bodyPr/>
          <a:lstStyle/>
          <a:p>
            <a:r>
              <a:rPr lang="en-US" dirty="0"/>
              <a:t>This graph shows calculated </a:t>
            </a:r>
            <a:r>
              <a:rPr lang="en-US" sz="1200" kern="0" dirty="0">
                <a:solidFill>
                  <a:srgbClr val="000000"/>
                </a:solidFill>
                <a:effectLst/>
                <a:latin typeface="+mn-lt"/>
                <a:ea typeface="Calibri" panose="020F0502020204030204" pitchFamily="34" charset="0"/>
                <a:cs typeface="Calibri" panose="020F0502020204030204" pitchFamily="34" charset="0"/>
              </a:rPr>
              <a:t>CO2 Radiative Forcing based on the  CO2 concentration</a:t>
            </a:r>
            <a:endParaRPr lang="en-US" dirty="0"/>
          </a:p>
        </p:txBody>
      </p:sp>
      <p:sp>
        <p:nvSpPr>
          <p:cNvPr id="4" name="Slide Number Placeholder 3">
            <a:extLst>
              <a:ext uri="{FF2B5EF4-FFF2-40B4-BE49-F238E27FC236}">
                <a16:creationId xmlns:a16="http://schemas.microsoft.com/office/drawing/2014/main" id="{4F6DC701-F186-41A0-BBE7-CD6D3A7CF097}"/>
              </a:ext>
            </a:extLst>
          </p:cNvPr>
          <p:cNvSpPr>
            <a:spLocks noGrp="1"/>
          </p:cNvSpPr>
          <p:nvPr>
            <p:ph type="sldNum" sz="quarter" idx="5"/>
          </p:nvPr>
        </p:nvSpPr>
        <p:spPr/>
        <p:txBody>
          <a:bodyPr/>
          <a:lstStyle/>
          <a:p>
            <a:fld id="{A06AB9C5-0834-4EC3-BC22-363432FE9E9D}" type="slidenum">
              <a:rPr lang="en-US" smtClean="0"/>
              <a:t>21</a:t>
            </a:fld>
            <a:endParaRPr lang="en-US"/>
          </a:p>
        </p:txBody>
      </p:sp>
    </p:spTree>
    <p:extLst>
      <p:ext uri="{BB962C8B-B14F-4D97-AF65-F5344CB8AC3E}">
        <p14:creationId xmlns:p14="http://schemas.microsoft.com/office/powerpoint/2010/main" val="1522453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601C9-CF21-AA94-9CA0-25631FFF4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27329-D9B3-55D6-06CE-91508BDCD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4C89C-5166-EC65-7707-C0A8F7583AC7}"/>
              </a:ext>
            </a:extLst>
          </p:cNvPr>
          <p:cNvSpPr>
            <a:spLocks noGrp="1"/>
          </p:cNvSpPr>
          <p:nvPr>
            <p:ph type="body" idx="1"/>
          </p:nvPr>
        </p:nvSpPr>
        <p:spPr/>
        <p:txBody>
          <a:bodyPr/>
          <a:lstStyle/>
          <a:p>
            <a:r>
              <a:rPr lang="en-US" dirty="0"/>
              <a:t>As validation of the formula, this graph shows the percentage variance between the calculated CO2 radiative forcing  amount and the AR6 radiative forcing  amount for over 1400 calculations. The calculated </a:t>
            </a:r>
            <a:r>
              <a:rPr lang="en-US" sz="1200" kern="0" dirty="0">
                <a:solidFill>
                  <a:srgbClr val="000000"/>
                </a:solidFill>
                <a:effectLst/>
                <a:latin typeface="+mn-lt"/>
                <a:ea typeface="Calibri" panose="020F0502020204030204" pitchFamily="34" charset="0"/>
                <a:cs typeface="Calibri" panose="020F0502020204030204" pitchFamily="34" charset="0"/>
              </a:rPr>
              <a:t>CO2 Radiative Forcing is generally within 1.0% of the original AR6 value. </a:t>
            </a:r>
            <a:r>
              <a:rPr lang="en-US" dirty="0"/>
              <a:t>This means that the formula works very well. </a:t>
            </a:r>
          </a:p>
        </p:txBody>
      </p:sp>
      <p:sp>
        <p:nvSpPr>
          <p:cNvPr id="4" name="Slide Number Placeholder 3">
            <a:extLst>
              <a:ext uri="{FF2B5EF4-FFF2-40B4-BE49-F238E27FC236}">
                <a16:creationId xmlns:a16="http://schemas.microsoft.com/office/drawing/2014/main" id="{71D6393E-F85D-1449-B4CD-8392D98212F6}"/>
              </a:ext>
            </a:extLst>
          </p:cNvPr>
          <p:cNvSpPr>
            <a:spLocks noGrp="1"/>
          </p:cNvSpPr>
          <p:nvPr>
            <p:ph type="sldNum" sz="quarter" idx="5"/>
          </p:nvPr>
        </p:nvSpPr>
        <p:spPr/>
        <p:txBody>
          <a:bodyPr/>
          <a:lstStyle/>
          <a:p>
            <a:fld id="{A06AB9C5-0834-4EC3-BC22-363432FE9E9D}" type="slidenum">
              <a:rPr lang="en-US" smtClean="0"/>
              <a:t>22</a:t>
            </a:fld>
            <a:endParaRPr lang="en-US"/>
          </a:p>
        </p:txBody>
      </p:sp>
    </p:spTree>
    <p:extLst>
      <p:ext uri="{BB962C8B-B14F-4D97-AF65-F5344CB8AC3E}">
        <p14:creationId xmlns:p14="http://schemas.microsoft.com/office/powerpoint/2010/main" val="3606179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2A4E-B523-4BB8-20C2-85CD0515B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D9B9B-1F04-B5FB-44B1-D4DF60163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3CEB0-9356-7241-46A8-8CCAD918E5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need radiative forcing values for the other five major forcing elements.   Most scenarios include data for four of these, where the “</a:t>
            </a:r>
            <a:r>
              <a:rPr lang="en-US" sz="1200" kern="100" dirty="0">
                <a:solidFill>
                  <a:srgbClr val="000000"/>
                </a:solidFill>
                <a:effectLst/>
                <a:latin typeface="+mn-lt"/>
                <a:ea typeface="Calibri" panose="020F0502020204030204" pitchFamily="34" charset="0"/>
                <a:cs typeface="Calibri" panose="020F0502020204030204" pitchFamily="34" charset="0"/>
              </a:rPr>
              <a:t>Other Radiative Forcing</a:t>
            </a:r>
            <a:r>
              <a:rPr lang="en-US" sz="1200" kern="100" dirty="0">
                <a:solidFill>
                  <a:srgbClr val="000000"/>
                </a:solidFill>
                <a:effectLst/>
                <a:latin typeface="+mn-lt"/>
                <a:ea typeface="Calibri" panose="020F0502020204030204" pitchFamily="34" charset="0"/>
                <a:cs typeface="Times New Roman" panose="02020603050405020304" pitchFamily="18" charset="0"/>
              </a:rPr>
              <a:t>” is set to the  total radiative forcing minus the radiative forcing of </a:t>
            </a:r>
            <a:r>
              <a:rPr lang="en-US" dirty="0"/>
              <a:t>CO2, CH4, N2O,  and Aerosols.  For a “CO2 only” emissions pathway, the model calculates an appropriate value based on the pathways CO2 radiative forcing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E8E76D51-0DE7-783C-628D-64909AAAF57A}"/>
              </a:ext>
            </a:extLst>
          </p:cNvPr>
          <p:cNvSpPr>
            <a:spLocks noGrp="1"/>
          </p:cNvSpPr>
          <p:nvPr>
            <p:ph type="sldNum" sz="quarter" idx="5"/>
          </p:nvPr>
        </p:nvSpPr>
        <p:spPr/>
        <p:txBody>
          <a:bodyPr/>
          <a:lstStyle/>
          <a:p>
            <a:fld id="{A06AB9C5-0834-4EC3-BC22-363432FE9E9D}" type="slidenum">
              <a:rPr lang="en-US" smtClean="0"/>
              <a:t>23</a:t>
            </a:fld>
            <a:endParaRPr lang="en-US"/>
          </a:p>
        </p:txBody>
      </p:sp>
    </p:spTree>
    <p:extLst>
      <p:ext uri="{BB962C8B-B14F-4D97-AF65-F5344CB8AC3E}">
        <p14:creationId xmlns:p14="http://schemas.microsoft.com/office/powerpoint/2010/main" val="989675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B395D-E0EB-F70F-FC21-B91860F65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217B5-2D3F-5919-2EF8-45F3D52EA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9A02D-5936-B7E8-B813-F809D91865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If non-CO2 radiative forcing values need to be calculated, t</a:t>
            </a:r>
            <a:r>
              <a:rPr lang="en-US" b="0" i="0" dirty="0">
                <a:solidFill>
                  <a:srgbClr val="000000"/>
                </a:solidFill>
                <a:effectLst/>
              </a:rPr>
              <a:t>he Scenario Explorer first calculates how close the pathway’s CO2 radiative forcing value is </a:t>
            </a:r>
            <a:r>
              <a:rPr lang="en-US" dirty="0">
                <a:solidFill>
                  <a:srgbClr val="000000"/>
                </a:solidFill>
              </a:rPr>
              <a:t>to those of the SSP-1.19 and SSP5-Baseline scenarios, whose values are show in the graph. </a:t>
            </a:r>
            <a:r>
              <a:rPr lang="en-US" dirty="0"/>
              <a:t>That “closeness” is then used to determine the various non-CO2 radiative  forcing pathways for the scenario.</a:t>
            </a:r>
          </a:p>
          <a:p>
            <a:endParaRPr lang="en-US" dirty="0">
              <a:solidFill>
                <a:srgbClr val="000000"/>
              </a:solidFill>
            </a:endParaRPr>
          </a:p>
        </p:txBody>
      </p:sp>
      <p:sp>
        <p:nvSpPr>
          <p:cNvPr id="4" name="Slide Number Placeholder 3">
            <a:extLst>
              <a:ext uri="{FF2B5EF4-FFF2-40B4-BE49-F238E27FC236}">
                <a16:creationId xmlns:a16="http://schemas.microsoft.com/office/drawing/2014/main" id="{8F490B30-AEDF-E545-A3C1-BBD84041503C}"/>
              </a:ext>
            </a:extLst>
          </p:cNvPr>
          <p:cNvSpPr>
            <a:spLocks noGrp="1"/>
          </p:cNvSpPr>
          <p:nvPr>
            <p:ph type="sldNum" sz="quarter" idx="5"/>
          </p:nvPr>
        </p:nvSpPr>
        <p:spPr/>
        <p:txBody>
          <a:bodyPr/>
          <a:lstStyle/>
          <a:p>
            <a:fld id="{A06AB9C5-0834-4EC3-BC22-363432FE9E9D}" type="slidenum">
              <a:rPr lang="en-US" smtClean="0"/>
              <a:t>24</a:t>
            </a:fld>
            <a:endParaRPr lang="en-US"/>
          </a:p>
        </p:txBody>
      </p:sp>
    </p:spTree>
    <p:extLst>
      <p:ext uri="{BB962C8B-B14F-4D97-AF65-F5344CB8AC3E}">
        <p14:creationId xmlns:p14="http://schemas.microsoft.com/office/powerpoint/2010/main" val="2109027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36439-F153-99D0-CCE3-923B0F49F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2B3C1-7C4F-5E74-6FC3-69682F945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23667-70ED-CDDE-5D9C-E58EF303D3D4}"/>
              </a:ext>
            </a:extLst>
          </p:cNvPr>
          <p:cNvSpPr>
            <a:spLocks noGrp="1"/>
          </p:cNvSpPr>
          <p:nvPr>
            <p:ph type="body" idx="1"/>
          </p:nvPr>
        </p:nvSpPr>
        <p:spPr/>
        <p:txBody>
          <a:bodyPr/>
          <a:lstStyle/>
          <a:p>
            <a:r>
              <a:rPr lang="en-US" dirty="0"/>
              <a:t>For example, if a pathway’s CO2 radiative forcing was 5.7 W/m-2 (halfway between the </a:t>
            </a:r>
            <a:r>
              <a:rPr lang="en-US" dirty="0">
                <a:solidFill>
                  <a:srgbClr val="000000"/>
                </a:solidFill>
              </a:rPr>
              <a:t>of SSP-1.19 and SSP5-Baseline values)</a:t>
            </a:r>
            <a:r>
              <a:rPr lang="en-US" dirty="0"/>
              <a:t>,  the CH4 radiative forcing would be inferred to be halfway between the</a:t>
            </a:r>
            <a:r>
              <a:rPr lang="en-US" dirty="0">
                <a:solidFill>
                  <a:srgbClr val="000000"/>
                </a:solidFill>
              </a:rPr>
              <a:t> SSP-1.19 and SSP5-Baseline values for CH4 or about 0.60 W/m-2 per year. Note that this is the “default” value and can be adjusted by the user.</a:t>
            </a:r>
            <a:endParaRPr lang="en-US" dirty="0"/>
          </a:p>
          <a:p>
            <a:endParaRPr lang="en-US" dirty="0"/>
          </a:p>
        </p:txBody>
      </p:sp>
      <p:sp>
        <p:nvSpPr>
          <p:cNvPr id="4" name="Slide Number Placeholder 3">
            <a:extLst>
              <a:ext uri="{FF2B5EF4-FFF2-40B4-BE49-F238E27FC236}">
                <a16:creationId xmlns:a16="http://schemas.microsoft.com/office/drawing/2014/main" id="{71923843-4A29-1F4A-3DAE-913CF78DC269}"/>
              </a:ext>
            </a:extLst>
          </p:cNvPr>
          <p:cNvSpPr>
            <a:spLocks noGrp="1"/>
          </p:cNvSpPr>
          <p:nvPr>
            <p:ph type="sldNum" sz="quarter" idx="5"/>
          </p:nvPr>
        </p:nvSpPr>
        <p:spPr/>
        <p:txBody>
          <a:bodyPr/>
          <a:lstStyle/>
          <a:p>
            <a:fld id="{A06AB9C5-0834-4EC3-BC22-363432FE9E9D}" type="slidenum">
              <a:rPr lang="en-US" smtClean="0"/>
              <a:t>25</a:t>
            </a:fld>
            <a:endParaRPr lang="en-US"/>
          </a:p>
        </p:txBody>
      </p:sp>
    </p:spTree>
    <p:extLst>
      <p:ext uri="{BB962C8B-B14F-4D97-AF65-F5344CB8AC3E}">
        <p14:creationId xmlns:p14="http://schemas.microsoft.com/office/powerpoint/2010/main" val="2865534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E83A7-9A08-54EC-13C5-50D072060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00971-08FD-946C-885E-A55AFFFA7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DC46F-147A-428A-38E8-63E1132B20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Now that we have  a value for the total radiative forcing, we can calculate a value for what I refer to as the climate factor. The term “</a:t>
            </a:r>
            <a:r>
              <a:rPr lang="en-US" sz="1200" i="0" kern="100" dirty="0">
                <a:effectLst/>
                <a:ea typeface="Calibri" panose="020F0502020204030204" pitchFamily="34" charset="0"/>
                <a:cs typeface="Times New Roman" panose="02020603050405020304" pitchFamily="18" charset="0"/>
              </a:rPr>
              <a:t>Climate Factor” is something that I  have originated.  It is simply the ratio of th</a:t>
            </a:r>
            <a:r>
              <a:rPr lang="en-US" i="0" kern="100" dirty="0">
                <a:ea typeface="Calibri" panose="020F0502020204030204" pitchFamily="34" charset="0"/>
                <a:cs typeface="Times New Roman" panose="02020603050405020304" pitchFamily="18" charset="0"/>
              </a:rPr>
              <a:t>e  temperature increase to the total radiative forcing for a specific year.  Because it was derived from IPCC AR6 data for a 67% chance of not exceeding the temperature increase in 2100, it incorporates the climate sensitivity that was used by the various climate models.  It also results in the temperature increasing by 0.26</a:t>
            </a:r>
            <a:r>
              <a:rPr lang="en-US" b="0" i="0" dirty="0">
                <a:solidFill>
                  <a:srgbClr val="000000"/>
                </a:solidFill>
                <a:effectLst/>
              </a:rPr>
              <a:t>°C per decade for the next few decades. </a:t>
            </a:r>
            <a:r>
              <a:rPr lang="en-US" sz="1200" i="0" kern="0" dirty="0">
                <a:solidFill>
                  <a:srgbClr val="000000"/>
                </a:solidFill>
                <a:effectLst/>
                <a:latin typeface="+mn-lt"/>
                <a:ea typeface="Times New Roman" panose="02020603050405020304" pitchFamily="18" charset="0"/>
                <a:cs typeface="Calibri" panose="020F0502020204030204" pitchFamily="34" charset="0"/>
              </a:rPr>
              <a:t>If the scenario includes temperature increase values, the climate factor  is calculated from the scenario’s data. If a pathway does not include a temperature, the </a:t>
            </a:r>
            <a:r>
              <a:rPr lang="en-US" sz="1200" kern="0" dirty="0">
                <a:solidFill>
                  <a:srgbClr val="000000"/>
                </a:solidFill>
                <a:effectLst/>
                <a:latin typeface="+mn-lt"/>
                <a:ea typeface="Times New Roman" panose="02020603050405020304" pitchFamily="18" charset="0"/>
                <a:cs typeface="Calibri" panose="020F0502020204030204" pitchFamily="34" charset="0"/>
              </a:rPr>
              <a:t>Climate Factor </a:t>
            </a:r>
            <a:r>
              <a:rPr lang="en-US" sz="1200" i="0" kern="0" dirty="0">
                <a:solidFill>
                  <a:srgbClr val="000000"/>
                </a:solidFill>
                <a:effectLst/>
                <a:latin typeface="+mn-lt"/>
                <a:ea typeface="Times New Roman" panose="02020603050405020304" pitchFamily="18" charset="0"/>
                <a:cs typeface="Calibri" panose="020F0502020204030204" pitchFamily="34" charset="0"/>
              </a:rPr>
              <a:t> for 2025 is set to 0.49</a:t>
            </a:r>
            <a:r>
              <a:rPr lang="en-US" i="0" kern="0" dirty="0">
                <a:solidFill>
                  <a:srgbClr val="000000"/>
                </a:solidFill>
                <a:ea typeface="Times New Roman" panose="02020603050405020304" pitchFamily="18" charset="0"/>
                <a:cs typeface="Calibri" panose="020F0502020204030204" pitchFamily="34" charset="0"/>
              </a:rPr>
              <a:t>,</a:t>
            </a:r>
            <a:r>
              <a:rPr lang="en-US" sz="1200" i="0" kern="0" dirty="0">
                <a:solidFill>
                  <a:srgbClr val="000000"/>
                </a:solidFill>
                <a:effectLst/>
                <a:latin typeface="+mn-lt"/>
                <a:ea typeface="Times New Roman" panose="02020603050405020304" pitchFamily="18" charset="0"/>
                <a:cs typeface="Calibri" panose="020F0502020204030204" pitchFamily="34" charset="0"/>
              </a:rPr>
              <a:t> the climate factor for 2100 is calculated based on a </a:t>
            </a:r>
            <a:r>
              <a:rPr lang="en-US" i="0" kern="0" dirty="0">
                <a:solidFill>
                  <a:srgbClr val="000000"/>
                </a:solidFill>
                <a:ea typeface="Times New Roman" panose="02020603050405020304" pitchFamily="18" charset="0"/>
                <a:cs typeface="Calibri" panose="020F0502020204030204" pitchFamily="34" charset="0"/>
              </a:rPr>
              <a:t>formula, </a:t>
            </a:r>
            <a:r>
              <a:rPr lang="en-US" sz="1200" i="0" kern="0" dirty="0">
                <a:solidFill>
                  <a:srgbClr val="000000"/>
                </a:solidFill>
                <a:effectLst/>
                <a:latin typeface="+mn-lt"/>
                <a:ea typeface="Times New Roman" panose="02020603050405020304" pitchFamily="18" charset="0"/>
                <a:cs typeface="Calibri" panose="020F0502020204030204" pitchFamily="34" charset="0"/>
              </a:rPr>
              <a:t>and the </a:t>
            </a:r>
            <a:r>
              <a:rPr lang="en-US" sz="1200" kern="0" dirty="0">
                <a:solidFill>
                  <a:srgbClr val="000000"/>
                </a:solidFill>
                <a:effectLst/>
                <a:latin typeface="+mn-lt"/>
                <a:ea typeface="Times New Roman" panose="02020603050405020304" pitchFamily="18" charset="0"/>
                <a:cs typeface="Calibri" panose="020F0502020204030204" pitchFamily="34" charset="0"/>
              </a:rPr>
              <a:t>Climate Factor </a:t>
            </a:r>
            <a:r>
              <a:rPr lang="en-US" sz="1200" i="0" kern="0" dirty="0">
                <a:solidFill>
                  <a:srgbClr val="000000"/>
                </a:solidFill>
                <a:effectLst/>
                <a:latin typeface="+mn-lt"/>
                <a:ea typeface="Times New Roman" panose="02020603050405020304" pitchFamily="18" charset="0"/>
                <a:cs typeface="Calibri" panose="020F0502020204030204" pitchFamily="34" charset="0"/>
              </a:rPr>
              <a:t> for the other years is</a:t>
            </a:r>
            <a:r>
              <a:rPr lang="en-US" sz="1200" kern="0" dirty="0">
                <a:solidFill>
                  <a:srgbClr val="000000"/>
                </a:solidFill>
                <a:effectLst/>
                <a:latin typeface="+mn-lt"/>
                <a:ea typeface="Times New Roman" panose="02020603050405020304" pitchFamily="18" charset="0"/>
                <a:cs typeface="Calibri" panose="020F0502020204030204" pitchFamily="34" charset="0"/>
              </a:rPr>
              <a:t> interpolated.</a:t>
            </a:r>
          </a:p>
          <a:p>
            <a:endParaRPr lang="en-US" dirty="0"/>
          </a:p>
        </p:txBody>
      </p:sp>
      <p:sp>
        <p:nvSpPr>
          <p:cNvPr id="4" name="Slide Number Placeholder 3">
            <a:extLst>
              <a:ext uri="{FF2B5EF4-FFF2-40B4-BE49-F238E27FC236}">
                <a16:creationId xmlns:a16="http://schemas.microsoft.com/office/drawing/2014/main" id="{F7446C84-7A5F-0DAA-EF74-A261CA8C5DFB}"/>
              </a:ext>
            </a:extLst>
          </p:cNvPr>
          <p:cNvSpPr>
            <a:spLocks noGrp="1"/>
          </p:cNvSpPr>
          <p:nvPr>
            <p:ph type="sldNum" sz="quarter" idx="5"/>
          </p:nvPr>
        </p:nvSpPr>
        <p:spPr/>
        <p:txBody>
          <a:bodyPr/>
          <a:lstStyle/>
          <a:p>
            <a:fld id="{A06AB9C5-0834-4EC3-BC22-363432FE9E9D}" type="slidenum">
              <a:rPr lang="en-US" smtClean="0"/>
              <a:t>26</a:t>
            </a:fld>
            <a:endParaRPr lang="en-US"/>
          </a:p>
        </p:txBody>
      </p:sp>
    </p:spTree>
    <p:extLst>
      <p:ext uri="{BB962C8B-B14F-4D97-AF65-F5344CB8AC3E}">
        <p14:creationId xmlns:p14="http://schemas.microsoft.com/office/powerpoint/2010/main" val="4132020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087FE-679D-C865-3E16-9A8B9E99FF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AC2D3-F115-1FF7-8A7D-E8CB2C899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77760-0D7D-F6D8-F0D5-7C645A9FE1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cs typeface="Calibri" panose="020F0502020204030204" pitchFamily="34" charset="0"/>
              </a:rPr>
              <a:t>As you can  see from the graph, the Climate Factor for eight SSPs increases fairly linearly from 2025  through 2100.  A polynomial function for estimating the </a:t>
            </a:r>
            <a:r>
              <a:rPr lang="en-US" sz="1200" kern="0" dirty="0">
                <a:solidFill>
                  <a:srgbClr val="000000"/>
                </a:solidFill>
                <a:effectLst/>
                <a:latin typeface="+mn-lt"/>
                <a:ea typeface="Times New Roman" panose="02020603050405020304" pitchFamily="18" charset="0"/>
                <a:cs typeface="Calibri" panose="020F0502020204030204" pitchFamily="34" charset="0"/>
              </a:rPr>
              <a:t>Climate Factor </a:t>
            </a:r>
            <a:r>
              <a:rPr lang="en-US" sz="1200" kern="0" dirty="0">
                <a:effectLst/>
                <a:latin typeface="Calibri" panose="020F0502020204030204" pitchFamily="34" charset="0"/>
                <a:ea typeface="Times New Roman" panose="02020603050405020304" pitchFamily="18" charset="0"/>
                <a:cs typeface="Calibri" panose="020F0502020204030204" pitchFamily="34" charset="0"/>
              </a:rPr>
              <a:t> in 2100 was derived based on the CO2 PPM  and computed climate factor for seven of the scenarios, as shown in the slide.  I don’t have a graph that shows how well the formula works because the formula is not used for the IPCC AR6 and SSP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cs typeface="Calibri" panose="020F0502020204030204" pitchFamily="34" charset="0"/>
              </a:rPr>
              <a:t> Skip: And since the En-ROADs scenarios do not include a value for the total radiative forcing, the model calculates their climate factors using the above formula.</a:t>
            </a:r>
            <a:endParaRPr lang="en-US" dirty="0"/>
          </a:p>
          <a:p>
            <a:endParaRPr lang="en-US" dirty="0"/>
          </a:p>
        </p:txBody>
      </p:sp>
      <p:sp>
        <p:nvSpPr>
          <p:cNvPr id="4" name="Slide Number Placeholder 3">
            <a:extLst>
              <a:ext uri="{FF2B5EF4-FFF2-40B4-BE49-F238E27FC236}">
                <a16:creationId xmlns:a16="http://schemas.microsoft.com/office/drawing/2014/main" id="{3FF88021-B50B-ADA3-E16D-E36C40990AF4}"/>
              </a:ext>
            </a:extLst>
          </p:cNvPr>
          <p:cNvSpPr>
            <a:spLocks noGrp="1"/>
          </p:cNvSpPr>
          <p:nvPr>
            <p:ph type="sldNum" sz="quarter" idx="5"/>
          </p:nvPr>
        </p:nvSpPr>
        <p:spPr/>
        <p:txBody>
          <a:bodyPr/>
          <a:lstStyle/>
          <a:p>
            <a:fld id="{A06AB9C5-0834-4EC3-BC22-363432FE9E9D}" type="slidenum">
              <a:rPr lang="en-US" smtClean="0"/>
              <a:t>27</a:t>
            </a:fld>
            <a:endParaRPr lang="en-US"/>
          </a:p>
        </p:txBody>
      </p:sp>
    </p:spTree>
    <p:extLst>
      <p:ext uri="{BB962C8B-B14F-4D97-AF65-F5344CB8AC3E}">
        <p14:creationId xmlns:p14="http://schemas.microsoft.com/office/powerpoint/2010/main" val="2251515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901B-A317-E9A6-DEAC-A010F52F7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3312A-6CED-10F4-CFC6-468AC31D7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D63D9-DED6-A72A-92CD-261538463B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200" kern="0" dirty="0">
                <a:solidFill>
                  <a:srgbClr val="000000"/>
                </a:solidFill>
                <a:effectLst/>
                <a:latin typeface="+mn-lt"/>
                <a:ea typeface="Times New Roman" panose="02020603050405020304" pitchFamily="18" charset="0"/>
                <a:cs typeface="Calibri" panose="020F0502020204030204" pitchFamily="34" charset="0"/>
              </a:rPr>
              <a:t>Temperature Increase can now be set to the Climate Factor  * Total </a:t>
            </a:r>
            <a:r>
              <a:rPr lang="en-US" sz="1200" kern="0" dirty="0">
                <a:solidFill>
                  <a:srgbClr val="000000"/>
                </a:solidFill>
                <a:effectLst/>
                <a:latin typeface="+mn-lt"/>
                <a:ea typeface="Calibri" panose="020F0502020204030204" pitchFamily="34" charset="0"/>
                <a:cs typeface="Calibri" panose="020F0502020204030204" pitchFamily="34" charset="0"/>
              </a:rPr>
              <a:t>Radiative  Forcing.  And that is how the  model works!</a:t>
            </a:r>
            <a:endParaRPr lang="en-US" sz="1200" kern="100" dirty="0">
              <a:effectLst/>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E28B39E-CE7E-7ECA-2B83-CA239187E4D8}"/>
              </a:ext>
            </a:extLst>
          </p:cNvPr>
          <p:cNvSpPr>
            <a:spLocks noGrp="1"/>
          </p:cNvSpPr>
          <p:nvPr>
            <p:ph type="sldNum" sz="quarter" idx="5"/>
          </p:nvPr>
        </p:nvSpPr>
        <p:spPr/>
        <p:txBody>
          <a:bodyPr/>
          <a:lstStyle/>
          <a:p>
            <a:fld id="{A06AB9C5-0834-4EC3-BC22-363432FE9E9D}" type="slidenum">
              <a:rPr lang="en-US" smtClean="0"/>
              <a:t>28</a:t>
            </a:fld>
            <a:endParaRPr lang="en-US"/>
          </a:p>
        </p:txBody>
      </p:sp>
    </p:spTree>
    <p:extLst>
      <p:ext uri="{BB962C8B-B14F-4D97-AF65-F5344CB8AC3E}">
        <p14:creationId xmlns:p14="http://schemas.microsoft.com/office/powerpoint/2010/main" val="2686393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407AD-E011-7CBA-3A1A-E5DF4065B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DA1-094A-E262-A5C5-01D8E82DA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B439F-3D56-3143-0F11-7A559A8E2360}"/>
              </a:ext>
            </a:extLst>
          </p:cNvPr>
          <p:cNvSpPr>
            <a:spLocks noGrp="1"/>
          </p:cNvSpPr>
          <p:nvPr>
            <p:ph type="body" idx="1"/>
          </p:nvPr>
        </p:nvSpPr>
        <p:spPr/>
        <p:txBody>
          <a:bodyPr/>
          <a:lstStyle/>
          <a:p>
            <a:r>
              <a:rPr lang="en-US" dirty="0"/>
              <a:t>I’m not going to discuss these graphs in detail, but I thought that you might find them useful. </a:t>
            </a:r>
          </a:p>
        </p:txBody>
      </p:sp>
      <p:sp>
        <p:nvSpPr>
          <p:cNvPr id="4" name="Slide Number Placeholder 3">
            <a:extLst>
              <a:ext uri="{FF2B5EF4-FFF2-40B4-BE49-F238E27FC236}">
                <a16:creationId xmlns:a16="http://schemas.microsoft.com/office/drawing/2014/main" id="{B3093C78-C089-A5E1-A7C4-17DCBBE05172}"/>
              </a:ext>
            </a:extLst>
          </p:cNvPr>
          <p:cNvSpPr>
            <a:spLocks noGrp="1"/>
          </p:cNvSpPr>
          <p:nvPr>
            <p:ph type="sldNum" sz="quarter" idx="5"/>
          </p:nvPr>
        </p:nvSpPr>
        <p:spPr/>
        <p:txBody>
          <a:bodyPr/>
          <a:lstStyle/>
          <a:p>
            <a:fld id="{A06AB9C5-0834-4EC3-BC22-363432FE9E9D}" type="slidenum">
              <a:rPr lang="en-US" smtClean="0"/>
              <a:t>29</a:t>
            </a:fld>
            <a:endParaRPr lang="en-US"/>
          </a:p>
        </p:txBody>
      </p:sp>
    </p:spTree>
    <p:extLst>
      <p:ext uri="{BB962C8B-B14F-4D97-AF65-F5344CB8AC3E}">
        <p14:creationId xmlns:p14="http://schemas.microsoft.com/office/powerpoint/2010/main" val="140651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04680-EB93-2ED9-27B2-ECE2C586E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8AB19-3EC2-9A0F-18D6-B89CD43D62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B3A382-000C-1659-9279-B4B69B56F3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wanted to know if there were there any simple computer tools that could be used to estimate the amount of solar radiation management that would be needed to limit the temperature increase to 1.5</a:t>
            </a:r>
            <a:r>
              <a:rPr lang="en-US" b="0" i="0" dirty="0">
                <a:solidFill>
                  <a:srgbClr val="000000"/>
                </a:solidFill>
                <a:effectLst/>
                <a:latin typeface="Calibri" panose="020F0502020204030204" pitchFamily="34" charset="0"/>
              </a:rPr>
              <a:t>°</a:t>
            </a:r>
            <a:r>
              <a:rPr lang="en-US" dirty="0"/>
              <a:t>C in 2100 for the HPAC CO2 emissions pathway?</a:t>
            </a:r>
          </a:p>
          <a:p>
            <a:endParaRPr lang="en-US" dirty="0"/>
          </a:p>
        </p:txBody>
      </p:sp>
      <p:sp>
        <p:nvSpPr>
          <p:cNvPr id="4" name="Slide Number Placeholder 3">
            <a:extLst>
              <a:ext uri="{FF2B5EF4-FFF2-40B4-BE49-F238E27FC236}">
                <a16:creationId xmlns:a16="http://schemas.microsoft.com/office/drawing/2014/main" id="{C15F9F62-27B1-D387-BA8F-0A4AB3292439}"/>
              </a:ext>
            </a:extLst>
          </p:cNvPr>
          <p:cNvSpPr>
            <a:spLocks noGrp="1"/>
          </p:cNvSpPr>
          <p:nvPr>
            <p:ph type="sldNum" sz="quarter" idx="5"/>
          </p:nvPr>
        </p:nvSpPr>
        <p:spPr/>
        <p:txBody>
          <a:bodyPr/>
          <a:lstStyle/>
          <a:p>
            <a:fld id="{A06AB9C5-0834-4EC3-BC22-363432FE9E9D}" type="slidenum">
              <a:rPr lang="en-US" smtClean="0"/>
              <a:t>3</a:t>
            </a:fld>
            <a:endParaRPr lang="en-US"/>
          </a:p>
        </p:txBody>
      </p:sp>
    </p:spTree>
    <p:extLst>
      <p:ext uri="{BB962C8B-B14F-4D97-AF65-F5344CB8AC3E}">
        <p14:creationId xmlns:p14="http://schemas.microsoft.com/office/powerpoint/2010/main" val="681858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92133-7FC3-6EC7-5342-748BB8CE8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85F80-E610-1A32-DF58-95E2266F2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FB8BA-740A-0A76-E68B-0234CF83C940}"/>
              </a:ext>
            </a:extLst>
          </p:cNvPr>
          <p:cNvSpPr>
            <a:spLocks noGrp="1"/>
          </p:cNvSpPr>
          <p:nvPr>
            <p:ph type="body" idx="1"/>
          </p:nvPr>
        </p:nvSpPr>
        <p:spPr/>
        <p:txBody>
          <a:bodyPr/>
          <a:lstStyle/>
          <a:p>
            <a:r>
              <a:rPr lang="en-US" dirty="0"/>
              <a:t>For instance, if the CO2 PPM is 450 and the year is 2045,  1 w/m-2 of albedo enhancement will reduce the Earth’s temperature by half a degree Celsius.</a:t>
            </a:r>
          </a:p>
        </p:txBody>
      </p:sp>
      <p:sp>
        <p:nvSpPr>
          <p:cNvPr id="4" name="Slide Number Placeholder 3">
            <a:extLst>
              <a:ext uri="{FF2B5EF4-FFF2-40B4-BE49-F238E27FC236}">
                <a16:creationId xmlns:a16="http://schemas.microsoft.com/office/drawing/2014/main" id="{41350726-0138-1B13-2AD5-E1EA2F8B48C3}"/>
              </a:ext>
            </a:extLst>
          </p:cNvPr>
          <p:cNvSpPr>
            <a:spLocks noGrp="1"/>
          </p:cNvSpPr>
          <p:nvPr>
            <p:ph type="sldNum" sz="quarter" idx="5"/>
          </p:nvPr>
        </p:nvSpPr>
        <p:spPr/>
        <p:txBody>
          <a:bodyPr/>
          <a:lstStyle/>
          <a:p>
            <a:fld id="{A06AB9C5-0834-4EC3-BC22-363432FE9E9D}" type="slidenum">
              <a:rPr lang="en-US" smtClean="0"/>
              <a:t>30</a:t>
            </a:fld>
            <a:endParaRPr lang="en-US"/>
          </a:p>
        </p:txBody>
      </p:sp>
    </p:spTree>
    <p:extLst>
      <p:ext uri="{BB962C8B-B14F-4D97-AF65-F5344CB8AC3E}">
        <p14:creationId xmlns:p14="http://schemas.microsoft.com/office/powerpoint/2010/main" val="96970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8F03B-1415-477B-3069-EDBB8BE28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3BFDF-8684-BA39-C600-DD00A4A0C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6F25B-7BA8-5779-12EC-9A20F8EE2715}"/>
              </a:ext>
            </a:extLst>
          </p:cNvPr>
          <p:cNvSpPr>
            <a:spLocks noGrp="1"/>
          </p:cNvSpPr>
          <p:nvPr>
            <p:ph type="body" idx="1"/>
          </p:nvPr>
        </p:nvSpPr>
        <p:spPr/>
        <p:txBody>
          <a:bodyPr/>
          <a:lstStyle/>
          <a:p>
            <a:pPr marL="0" indent="0">
              <a:buNone/>
            </a:pPr>
            <a:r>
              <a:rPr lang="en-US" dirty="0"/>
              <a:t>I thought some additional background might be useful before staring the demo. </a:t>
            </a:r>
            <a:r>
              <a:rPr lang="en-US" sz="1200" dirty="0">
                <a:effectLst/>
                <a:ea typeface="Times New Roman" panose="02020603050405020304" pitchFamily="18" charset="0"/>
              </a:rPr>
              <a:t>Climate scientists use complex computer models to forecast possible future temperature increases based on assumptions about governmental climate policies, population growth, GDP growth, energy prices, and so forth.  </a:t>
            </a:r>
            <a:r>
              <a:rPr lang="en-US" dirty="0">
                <a:ea typeface="Times New Roman" panose="02020603050405020304" pitchFamily="18" charset="0"/>
              </a:rPr>
              <a:t>Since the temperature increase is due primarily to a change in radiative forcing, the output of all the model runs usually include emission pathways for the various greenhouse gases, aerosols, etc.</a:t>
            </a:r>
          </a:p>
          <a:p>
            <a:pPr marL="0" indent="0">
              <a:buNone/>
            </a:pPr>
            <a:endParaRPr lang="en-US" dirty="0">
              <a:ea typeface="Times New Roman" panose="02020603050405020304" pitchFamily="18" charset="0"/>
            </a:endParaRPr>
          </a:p>
          <a:p>
            <a:pPr marL="0" indent="0">
              <a:buNone/>
            </a:pPr>
            <a:r>
              <a:rPr lang="en-US" dirty="0"/>
              <a:t>The Scenario Explorer allows users to both explore these emissions pathways  and to develop additional pathways.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54EB3F1-D161-D6D6-7A90-A3E1B2AB9E19}"/>
              </a:ext>
            </a:extLst>
          </p:cNvPr>
          <p:cNvSpPr>
            <a:spLocks noGrp="1"/>
          </p:cNvSpPr>
          <p:nvPr>
            <p:ph type="sldNum" sz="quarter" idx="5"/>
          </p:nvPr>
        </p:nvSpPr>
        <p:spPr/>
        <p:txBody>
          <a:bodyPr/>
          <a:lstStyle/>
          <a:p>
            <a:fld id="{A06AB9C5-0834-4EC3-BC22-363432FE9E9D}" type="slidenum">
              <a:rPr lang="en-US" smtClean="0"/>
              <a:t>31</a:t>
            </a:fld>
            <a:endParaRPr lang="en-US"/>
          </a:p>
        </p:txBody>
      </p:sp>
    </p:spTree>
    <p:extLst>
      <p:ext uri="{BB962C8B-B14F-4D97-AF65-F5344CB8AC3E}">
        <p14:creationId xmlns:p14="http://schemas.microsoft.com/office/powerpoint/2010/main" val="768120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F04E3-3FF8-7352-7B23-E0640A246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69879-24A6-94B1-1206-DE8868453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16F66-A388-03FE-57AE-E1E63ACCB2ED}"/>
              </a:ext>
            </a:extLst>
          </p:cNvPr>
          <p:cNvSpPr>
            <a:spLocks noGrp="1"/>
          </p:cNvSpPr>
          <p:nvPr>
            <p:ph type="body" idx="1"/>
          </p:nvPr>
        </p:nvSpPr>
        <p:spPr/>
        <p:txBody>
          <a:bodyPr/>
          <a:lstStyle/>
          <a:p>
            <a:r>
              <a:rPr lang="en-US" dirty="0">
                <a:solidFill>
                  <a:srgbClr val="000000"/>
                </a:solidFill>
                <a:latin typeface="Calibri" panose="020F0502020204030204" pitchFamily="34" charset="0"/>
              </a:rPr>
              <a:t>Projections</a:t>
            </a:r>
          </a:p>
          <a:p>
            <a:pPr lvl="1"/>
            <a:r>
              <a:rPr lang="en-US" b="0" i="0" dirty="0">
                <a:solidFill>
                  <a:srgbClr val="000000"/>
                </a:solidFill>
                <a:effectLst/>
                <a:latin typeface="Calibri" panose="020F0502020204030204" pitchFamily="34" charset="0"/>
              </a:rPr>
              <a:t>Are Based on current and expected governmental policies and commitments (for example., NDCs)</a:t>
            </a:r>
          </a:p>
          <a:p>
            <a:pPr lvl="1"/>
            <a:r>
              <a:rPr lang="en-US" b="0" i="0" dirty="0">
                <a:solidFill>
                  <a:srgbClr val="000000"/>
                </a:solidFill>
                <a:effectLst/>
                <a:latin typeface="Calibri" panose="020F0502020204030204" pitchFamily="34" charset="0"/>
              </a:rPr>
              <a:t>They Often allow for variation is some components (e.g</a:t>
            </a:r>
            <a:r>
              <a:rPr lang="en-US" dirty="0">
                <a:solidFill>
                  <a:srgbClr val="000000"/>
                </a:solidFill>
                <a:latin typeface="Calibri" panose="020F0502020204030204" pitchFamily="34" charset="0"/>
              </a:rPr>
              <a:t>., energy prices)</a:t>
            </a:r>
            <a:endParaRPr lang="en-US" b="0" i="0" dirty="0">
              <a:solidFill>
                <a:srgbClr val="000000"/>
              </a:solidFill>
              <a:effectLst/>
              <a:latin typeface="Calibri" panose="020F0502020204030204" pitchFamily="34" charset="0"/>
            </a:endParaRPr>
          </a:p>
          <a:p>
            <a:pPr lvl="1"/>
            <a:r>
              <a:rPr lang="en-US" b="0" i="0" dirty="0">
                <a:solidFill>
                  <a:srgbClr val="000000"/>
                </a:solidFill>
                <a:effectLst/>
                <a:latin typeface="Calibri" panose="020F0502020204030204" pitchFamily="34" charset="0"/>
              </a:rPr>
              <a:t>Are generally only Short term (for example., through 2050)</a:t>
            </a:r>
            <a:endParaRPr lang="en-US" dirty="0"/>
          </a:p>
          <a:p>
            <a:r>
              <a:rPr lang="en-US" b="0" i="0" dirty="0">
                <a:solidFill>
                  <a:srgbClr val="000000"/>
                </a:solidFill>
                <a:effectLst/>
                <a:latin typeface="Calibri" panose="020F0502020204030204" pitchFamily="34" charset="0"/>
              </a:rPr>
              <a:t> Because they are based on current and expected governmental policies and commitments, they can be </a:t>
            </a:r>
            <a:r>
              <a:rPr lang="en-US" i="0" dirty="0">
                <a:solidFill>
                  <a:srgbClr val="000000"/>
                </a:solidFill>
                <a:latin typeface="Calibri" panose="020F0502020204030204" pitchFamily="34" charset="0"/>
              </a:rPr>
              <a:t>used to constrain what we should plan for </a:t>
            </a:r>
            <a:endParaRPr lang="en-US" i="0" dirty="0"/>
          </a:p>
        </p:txBody>
      </p:sp>
      <p:sp>
        <p:nvSpPr>
          <p:cNvPr id="4" name="Slide Number Placeholder 3">
            <a:extLst>
              <a:ext uri="{FF2B5EF4-FFF2-40B4-BE49-F238E27FC236}">
                <a16:creationId xmlns:a16="http://schemas.microsoft.com/office/drawing/2014/main" id="{C29818D8-0526-ED23-2FFD-787D3D790A9B}"/>
              </a:ext>
            </a:extLst>
          </p:cNvPr>
          <p:cNvSpPr>
            <a:spLocks noGrp="1"/>
          </p:cNvSpPr>
          <p:nvPr>
            <p:ph type="sldNum" sz="quarter" idx="5"/>
          </p:nvPr>
        </p:nvSpPr>
        <p:spPr/>
        <p:txBody>
          <a:bodyPr/>
          <a:lstStyle/>
          <a:p>
            <a:fld id="{A06AB9C5-0834-4EC3-BC22-363432FE9E9D}" type="slidenum">
              <a:rPr lang="en-US" smtClean="0"/>
              <a:t>32</a:t>
            </a:fld>
            <a:endParaRPr lang="en-US"/>
          </a:p>
        </p:txBody>
      </p:sp>
    </p:spTree>
    <p:extLst>
      <p:ext uri="{BB962C8B-B14F-4D97-AF65-F5344CB8AC3E}">
        <p14:creationId xmlns:p14="http://schemas.microsoft.com/office/powerpoint/2010/main" val="3964579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5297A-E887-F952-15D6-1673C72C9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0A507-0984-9959-0AA9-16BF3F81B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4CBF6-2B87-DF86-91A7-58B4A8E06B56}"/>
              </a:ext>
            </a:extLst>
          </p:cNvPr>
          <p:cNvSpPr>
            <a:spLocks noGrp="1"/>
          </p:cNvSpPr>
          <p:nvPr>
            <p:ph type="body" idx="1"/>
          </p:nvPr>
        </p:nvSpPr>
        <p:spPr/>
        <p:txBody>
          <a:bodyPr/>
          <a:lstStyle/>
          <a:p>
            <a:r>
              <a:rPr lang="en-US" dirty="0"/>
              <a:t>For example, this graph shows the CO2 emissions for HPACs CO2 pathway (in black) along with projections through 2050 by IEA (stated policies) and MIT (Current trends).  Obviously both the EIA and MIT scenarios only include some CO2 emissions, perhaps just those from the burning of fossil fuels.  Note that both the IEA stated policies scenario and the MIT current trends scenario have CO2 emissions almost unchanged from 2025 through 2050.   In  addition, the HPACs CO2 pathway  is pretty close to the IEA Announced Pledges scenario.  And give recent events,  even the HPACs CO2 pathway  might be optimistic!</a:t>
            </a:r>
          </a:p>
        </p:txBody>
      </p:sp>
      <p:sp>
        <p:nvSpPr>
          <p:cNvPr id="4" name="Slide Number Placeholder 3">
            <a:extLst>
              <a:ext uri="{FF2B5EF4-FFF2-40B4-BE49-F238E27FC236}">
                <a16:creationId xmlns:a16="http://schemas.microsoft.com/office/drawing/2014/main" id="{67A27EC1-CD72-3C3D-9FEE-95C7F72B59E7}"/>
              </a:ext>
            </a:extLst>
          </p:cNvPr>
          <p:cNvSpPr>
            <a:spLocks noGrp="1"/>
          </p:cNvSpPr>
          <p:nvPr>
            <p:ph type="sldNum" sz="quarter" idx="5"/>
          </p:nvPr>
        </p:nvSpPr>
        <p:spPr/>
        <p:txBody>
          <a:bodyPr/>
          <a:lstStyle/>
          <a:p>
            <a:fld id="{A06AB9C5-0834-4EC3-BC22-363432FE9E9D}" type="slidenum">
              <a:rPr lang="en-US" smtClean="0"/>
              <a:t>33</a:t>
            </a:fld>
            <a:endParaRPr lang="en-US"/>
          </a:p>
        </p:txBody>
      </p:sp>
    </p:spTree>
    <p:extLst>
      <p:ext uri="{BB962C8B-B14F-4D97-AF65-F5344CB8AC3E}">
        <p14:creationId xmlns:p14="http://schemas.microsoft.com/office/powerpoint/2010/main" val="3592849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13610-6326-62EA-D44E-D6615C27F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F99C7-E27D-D2A4-B256-AD42A063C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69630-DFE5-8203-A668-004090D5694A}"/>
              </a:ext>
            </a:extLst>
          </p:cNvPr>
          <p:cNvSpPr>
            <a:spLocks noGrp="1"/>
          </p:cNvSpPr>
          <p:nvPr>
            <p:ph type="body" idx="1"/>
          </p:nvPr>
        </p:nvSpPr>
        <p:spPr/>
        <p:txBody>
          <a:bodyPr/>
          <a:lstStyle/>
          <a:p>
            <a:r>
              <a:rPr lang="en-US" dirty="0"/>
              <a:t>Scenarios Often have a goal (e.g., 1.5</a:t>
            </a:r>
            <a:r>
              <a:rPr lang="en-US" b="0" i="0" dirty="0">
                <a:solidFill>
                  <a:srgbClr val="000000"/>
                </a:solidFill>
                <a:effectLst/>
                <a:latin typeface="Calibri" panose="020F0502020204030204" pitchFamily="34" charset="0"/>
              </a:rPr>
              <a:t>°</a:t>
            </a:r>
            <a:r>
              <a:rPr lang="en-US" dirty="0"/>
              <a:t>C in 2100)</a:t>
            </a:r>
          </a:p>
          <a:p>
            <a:r>
              <a:rPr lang="en-US" dirty="0"/>
              <a:t>They are Useful for determining what needs to be done to accomplish the various goals</a:t>
            </a:r>
          </a:p>
          <a:p>
            <a:r>
              <a:rPr lang="en-US" dirty="0"/>
              <a:t>They are often not realistic in terms of what is politically possible (e.g., net-zero in 2050)</a:t>
            </a:r>
          </a:p>
          <a:p>
            <a:r>
              <a:rPr lang="en-US" dirty="0"/>
              <a:t>Examples of scenarios that you are probably familiar with: </a:t>
            </a:r>
          </a:p>
          <a:p>
            <a:r>
              <a:rPr lang="en-US" sz="2400" dirty="0"/>
              <a:t>Representative Concentration Pathways (RCP’s from earlier IPCC reports)</a:t>
            </a:r>
          </a:p>
          <a:p>
            <a:r>
              <a:rPr lang="en-US" sz="2400" dirty="0"/>
              <a:t> Shared Socioeconomic Pathways (SSPs) (replaces the RCPs)</a:t>
            </a:r>
          </a:p>
          <a:p>
            <a:r>
              <a:rPr lang="en-US" sz="2400" dirty="0"/>
              <a:t>Shared Socioeconomic Pathways (SSPs) are climate change scenarios that project how global society, economics, and demographics could change by 2100. They are used to analyze how these changes could affect both the climate and greenhouse gas emissions.</a:t>
            </a:r>
          </a:p>
        </p:txBody>
      </p:sp>
      <p:sp>
        <p:nvSpPr>
          <p:cNvPr id="4" name="Slide Number Placeholder 3">
            <a:extLst>
              <a:ext uri="{FF2B5EF4-FFF2-40B4-BE49-F238E27FC236}">
                <a16:creationId xmlns:a16="http://schemas.microsoft.com/office/drawing/2014/main" id="{952335AA-B1DE-248A-1775-9294C09E2D40}"/>
              </a:ext>
            </a:extLst>
          </p:cNvPr>
          <p:cNvSpPr>
            <a:spLocks noGrp="1"/>
          </p:cNvSpPr>
          <p:nvPr>
            <p:ph type="sldNum" sz="quarter" idx="5"/>
          </p:nvPr>
        </p:nvSpPr>
        <p:spPr/>
        <p:txBody>
          <a:bodyPr/>
          <a:lstStyle/>
          <a:p>
            <a:fld id="{A06AB9C5-0834-4EC3-BC22-363432FE9E9D}" type="slidenum">
              <a:rPr lang="en-US" smtClean="0"/>
              <a:t>34</a:t>
            </a:fld>
            <a:endParaRPr lang="en-US"/>
          </a:p>
        </p:txBody>
      </p:sp>
    </p:spTree>
    <p:extLst>
      <p:ext uri="{BB962C8B-B14F-4D97-AF65-F5344CB8AC3E}">
        <p14:creationId xmlns:p14="http://schemas.microsoft.com/office/powerpoint/2010/main" val="4125919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D2006-7210-3D83-5F9B-861BA31B0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1DDEF-B50C-EDDB-8758-B5883095E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742913-94AD-5475-1A38-99C3AABD6CAD}"/>
              </a:ext>
            </a:extLst>
          </p:cNvPr>
          <p:cNvSpPr>
            <a:spLocks noGrp="1"/>
          </p:cNvSpPr>
          <p:nvPr>
            <p:ph type="body" idx="1"/>
          </p:nvPr>
        </p:nvSpPr>
        <p:spPr/>
        <p:txBody>
          <a:bodyPr/>
          <a:lstStyle/>
          <a:p>
            <a:r>
              <a:rPr lang="en-US" dirty="0"/>
              <a:t>This  image indicates some  of the factors that went into developing the SSP scenarios and you can see from it the breadth of what was analyzed.  Note that the AR6 data includes information on about 50 different SSP pathways..  We don’t have time to discuss this today but the “About Scenarios” menu option on the web page will eventually have additional information.</a:t>
            </a:r>
          </a:p>
        </p:txBody>
      </p:sp>
      <p:sp>
        <p:nvSpPr>
          <p:cNvPr id="4" name="Slide Number Placeholder 3">
            <a:extLst>
              <a:ext uri="{FF2B5EF4-FFF2-40B4-BE49-F238E27FC236}">
                <a16:creationId xmlns:a16="http://schemas.microsoft.com/office/drawing/2014/main" id="{4F667E1C-6F05-F866-A020-88831CAA7F5E}"/>
              </a:ext>
            </a:extLst>
          </p:cNvPr>
          <p:cNvSpPr>
            <a:spLocks noGrp="1"/>
          </p:cNvSpPr>
          <p:nvPr>
            <p:ph type="sldNum" sz="quarter" idx="5"/>
          </p:nvPr>
        </p:nvSpPr>
        <p:spPr/>
        <p:txBody>
          <a:bodyPr/>
          <a:lstStyle/>
          <a:p>
            <a:fld id="{A06AB9C5-0834-4EC3-BC22-363432FE9E9D}" type="slidenum">
              <a:rPr lang="en-US" smtClean="0"/>
              <a:t>35</a:t>
            </a:fld>
            <a:endParaRPr lang="en-US"/>
          </a:p>
        </p:txBody>
      </p:sp>
    </p:spTree>
    <p:extLst>
      <p:ext uri="{BB962C8B-B14F-4D97-AF65-F5344CB8AC3E}">
        <p14:creationId xmlns:p14="http://schemas.microsoft.com/office/powerpoint/2010/main" val="2979262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632BD-4B0E-E9B7-240C-1F4050EEC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4102E-7FDD-4E87-1C90-51B00E28E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FBB47-EB83-591A-5006-A4FAC317EF1F}"/>
              </a:ext>
            </a:extLst>
          </p:cNvPr>
          <p:cNvSpPr>
            <a:spLocks noGrp="1"/>
          </p:cNvSpPr>
          <p:nvPr>
            <p:ph type="body" idx="1"/>
          </p:nvPr>
        </p:nvSpPr>
        <p:spPr/>
        <p:txBody>
          <a:bodyPr/>
          <a:lstStyle/>
          <a:p>
            <a:r>
              <a:rPr lang="en-US" dirty="0"/>
              <a:t>Next I want to show some of the data from eight of the SSP scenarios.  This graphs shows the net anthropogenic emissions, which run the gamut from no net CO2 emissions after 2080 to over 100 GTCO2 in 2100</a:t>
            </a:r>
          </a:p>
        </p:txBody>
      </p:sp>
      <p:sp>
        <p:nvSpPr>
          <p:cNvPr id="4" name="Slide Number Placeholder 3">
            <a:extLst>
              <a:ext uri="{FF2B5EF4-FFF2-40B4-BE49-F238E27FC236}">
                <a16:creationId xmlns:a16="http://schemas.microsoft.com/office/drawing/2014/main" id="{E486CA51-DA2C-8D36-2523-F2C17AAE6466}"/>
              </a:ext>
            </a:extLst>
          </p:cNvPr>
          <p:cNvSpPr>
            <a:spLocks noGrp="1"/>
          </p:cNvSpPr>
          <p:nvPr>
            <p:ph type="sldNum" sz="quarter" idx="5"/>
          </p:nvPr>
        </p:nvSpPr>
        <p:spPr/>
        <p:txBody>
          <a:bodyPr/>
          <a:lstStyle/>
          <a:p>
            <a:fld id="{A06AB9C5-0834-4EC3-BC22-363432FE9E9D}" type="slidenum">
              <a:rPr lang="en-US" smtClean="0"/>
              <a:t>36</a:t>
            </a:fld>
            <a:endParaRPr lang="en-US"/>
          </a:p>
        </p:txBody>
      </p:sp>
    </p:spTree>
    <p:extLst>
      <p:ext uri="{BB962C8B-B14F-4D97-AF65-F5344CB8AC3E}">
        <p14:creationId xmlns:p14="http://schemas.microsoft.com/office/powerpoint/2010/main" val="2841597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ABC07-78FB-DDE9-E546-26DA346A8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B8BF5-FE44-5F63-382F-8234E9874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1A541-CCA9-70D6-4C3D-4640A18BB4C8}"/>
              </a:ext>
            </a:extLst>
          </p:cNvPr>
          <p:cNvSpPr>
            <a:spLocks noGrp="1"/>
          </p:cNvSpPr>
          <p:nvPr>
            <p:ph type="body" idx="1"/>
          </p:nvPr>
        </p:nvSpPr>
        <p:spPr/>
        <p:txBody>
          <a:bodyPr/>
          <a:lstStyle/>
          <a:p>
            <a:r>
              <a:rPr lang="en-US" dirty="0"/>
              <a:t>This graphs shows the heavy reliance of the SSP scenarios on carbon removal techniques, which might not work as needed at scale.  </a:t>
            </a:r>
          </a:p>
        </p:txBody>
      </p:sp>
      <p:sp>
        <p:nvSpPr>
          <p:cNvPr id="4" name="Slide Number Placeholder 3">
            <a:extLst>
              <a:ext uri="{FF2B5EF4-FFF2-40B4-BE49-F238E27FC236}">
                <a16:creationId xmlns:a16="http://schemas.microsoft.com/office/drawing/2014/main" id="{A56D9975-9389-52E8-0591-5673A3D101FA}"/>
              </a:ext>
            </a:extLst>
          </p:cNvPr>
          <p:cNvSpPr>
            <a:spLocks noGrp="1"/>
          </p:cNvSpPr>
          <p:nvPr>
            <p:ph type="sldNum" sz="quarter" idx="5"/>
          </p:nvPr>
        </p:nvSpPr>
        <p:spPr/>
        <p:txBody>
          <a:bodyPr/>
          <a:lstStyle/>
          <a:p>
            <a:fld id="{A06AB9C5-0834-4EC3-BC22-363432FE9E9D}" type="slidenum">
              <a:rPr lang="en-US" smtClean="0"/>
              <a:t>37</a:t>
            </a:fld>
            <a:endParaRPr lang="en-US"/>
          </a:p>
        </p:txBody>
      </p:sp>
    </p:spTree>
    <p:extLst>
      <p:ext uri="{BB962C8B-B14F-4D97-AF65-F5344CB8AC3E}">
        <p14:creationId xmlns:p14="http://schemas.microsoft.com/office/powerpoint/2010/main" val="2142368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3ACC2-6D44-09CE-573E-10D0CAFE6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3EF4C-00CF-77D0-0D74-AE9D67531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075B45-5915-BC4A-3C10-168767E19123}"/>
              </a:ext>
            </a:extLst>
          </p:cNvPr>
          <p:cNvSpPr>
            <a:spLocks noGrp="1"/>
          </p:cNvSpPr>
          <p:nvPr>
            <p:ph type="body" idx="1"/>
          </p:nvPr>
        </p:nvSpPr>
        <p:spPr/>
        <p:txBody>
          <a:bodyPr/>
          <a:lstStyle/>
          <a:p>
            <a:r>
              <a:rPr lang="en-US" dirty="0"/>
              <a:t>And without carbon removal, many of the pathways have gross CO2 emissions essentially unchanged or increasing through at least 2080.</a:t>
            </a:r>
          </a:p>
        </p:txBody>
      </p:sp>
      <p:sp>
        <p:nvSpPr>
          <p:cNvPr id="4" name="Slide Number Placeholder 3">
            <a:extLst>
              <a:ext uri="{FF2B5EF4-FFF2-40B4-BE49-F238E27FC236}">
                <a16:creationId xmlns:a16="http://schemas.microsoft.com/office/drawing/2014/main" id="{15EF6947-39E9-15BA-30A7-38E574CFEC33}"/>
              </a:ext>
            </a:extLst>
          </p:cNvPr>
          <p:cNvSpPr>
            <a:spLocks noGrp="1"/>
          </p:cNvSpPr>
          <p:nvPr>
            <p:ph type="sldNum" sz="quarter" idx="5"/>
          </p:nvPr>
        </p:nvSpPr>
        <p:spPr/>
        <p:txBody>
          <a:bodyPr/>
          <a:lstStyle/>
          <a:p>
            <a:fld id="{A06AB9C5-0834-4EC3-BC22-363432FE9E9D}" type="slidenum">
              <a:rPr lang="en-US" smtClean="0"/>
              <a:t>38</a:t>
            </a:fld>
            <a:endParaRPr lang="en-US"/>
          </a:p>
        </p:txBody>
      </p:sp>
    </p:spTree>
    <p:extLst>
      <p:ext uri="{BB962C8B-B14F-4D97-AF65-F5344CB8AC3E}">
        <p14:creationId xmlns:p14="http://schemas.microsoft.com/office/powerpoint/2010/main" val="3563199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BCD6E-337C-46D7-DBC3-CD67B2142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D718B-FE34-CB85-4162-6E837C51D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6E6B4-4E09-305C-4014-89A18CBC93AB}"/>
              </a:ext>
            </a:extLst>
          </p:cNvPr>
          <p:cNvSpPr>
            <a:spLocks noGrp="1"/>
          </p:cNvSpPr>
          <p:nvPr>
            <p:ph type="body" idx="1"/>
          </p:nvPr>
        </p:nvSpPr>
        <p:spPr/>
        <p:txBody>
          <a:bodyPr/>
          <a:lstStyle/>
          <a:p>
            <a:pPr lvl="1"/>
            <a:r>
              <a:rPr lang="en-US" dirty="0"/>
              <a:t>All p</a:t>
            </a:r>
            <a:r>
              <a:rPr lang="en-US" dirty="0">
                <a:solidFill>
                  <a:srgbClr val="000000"/>
                </a:solidFill>
                <a:latin typeface="Calibri" panose="020F0502020204030204" pitchFamily="34" charset="0"/>
              </a:rPr>
              <a:t>rojections and </a:t>
            </a:r>
            <a:r>
              <a:rPr lang="en-US" dirty="0"/>
              <a:t>scenarios result in greenhouse gas emission pathways</a:t>
            </a:r>
          </a:p>
          <a:p>
            <a:pPr lvl="1"/>
            <a:r>
              <a:rPr lang="en-US" dirty="0"/>
              <a:t>But a pathway could simply be for CO2 emissions, where the temperature increase can only be forecast by estimating emissions for other greenhouse gases (e.g., HPAC CO2 pathway)</a:t>
            </a:r>
          </a:p>
          <a:p>
            <a:endParaRPr lang="en-US" dirty="0"/>
          </a:p>
        </p:txBody>
      </p:sp>
      <p:sp>
        <p:nvSpPr>
          <p:cNvPr id="4" name="Slide Number Placeholder 3">
            <a:extLst>
              <a:ext uri="{FF2B5EF4-FFF2-40B4-BE49-F238E27FC236}">
                <a16:creationId xmlns:a16="http://schemas.microsoft.com/office/drawing/2014/main" id="{CB564765-0989-F9FF-11EC-E8A4F17CF036}"/>
              </a:ext>
            </a:extLst>
          </p:cNvPr>
          <p:cNvSpPr>
            <a:spLocks noGrp="1"/>
          </p:cNvSpPr>
          <p:nvPr>
            <p:ph type="sldNum" sz="quarter" idx="5"/>
          </p:nvPr>
        </p:nvSpPr>
        <p:spPr/>
        <p:txBody>
          <a:bodyPr/>
          <a:lstStyle/>
          <a:p>
            <a:fld id="{A06AB9C5-0834-4EC3-BC22-363432FE9E9D}" type="slidenum">
              <a:rPr lang="en-US" smtClean="0"/>
              <a:t>39</a:t>
            </a:fld>
            <a:endParaRPr lang="en-US"/>
          </a:p>
        </p:txBody>
      </p:sp>
    </p:spTree>
    <p:extLst>
      <p:ext uri="{BB962C8B-B14F-4D97-AF65-F5344CB8AC3E}">
        <p14:creationId xmlns:p14="http://schemas.microsoft.com/office/powerpoint/2010/main" val="344716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2BE3-E9C3-B76C-0A77-92170919E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36B08-8485-D48F-3707-7F911FA8D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DF71B-7258-4E04-0882-E1AB20E1B73E}"/>
              </a:ext>
            </a:extLst>
          </p:cNvPr>
          <p:cNvSpPr>
            <a:spLocks noGrp="1"/>
          </p:cNvSpPr>
          <p:nvPr>
            <p:ph type="body" idx="1"/>
          </p:nvPr>
        </p:nvSpPr>
        <p:spPr/>
        <p:txBody>
          <a:bodyPr/>
          <a:lstStyle/>
          <a:p>
            <a:r>
              <a:rPr lang="en-US" dirty="0"/>
              <a:t>Unfortunately none seem to exist.  And given the expected dire consequences from the expected global warming,  it’s very unfortunate that this is the case.</a:t>
            </a:r>
          </a:p>
        </p:txBody>
      </p:sp>
      <p:sp>
        <p:nvSpPr>
          <p:cNvPr id="4" name="Slide Number Placeholder 3">
            <a:extLst>
              <a:ext uri="{FF2B5EF4-FFF2-40B4-BE49-F238E27FC236}">
                <a16:creationId xmlns:a16="http://schemas.microsoft.com/office/drawing/2014/main" id="{AC92A4F7-D36B-B9F0-7DCD-49FC7C1747B7}"/>
              </a:ext>
            </a:extLst>
          </p:cNvPr>
          <p:cNvSpPr>
            <a:spLocks noGrp="1"/>
          </p:cNvSpPr>
          <p:nvPr>
            <p:ph type="sldNum" sz="quarter" idx="5"/>
          </p:nvPr>
        </p:nvSpPr>
        <p:spPr/>
        <p:txBody>
          <a:bodyPr/>
          <a:lstStyle/>
          <a:p>
            <a:fld id="{A06AB9C5-0834-4EC3-BC22-363432FE9E9D}" type="slidenum">
              <a:rPr lang="en-US" smtClean="0"/>
              <a:t>4</a:t>
            </a:fld>
            <a:endParaRPr lang="en-US"/>
          </a:p>
        </p:txBody>
      </p:sp>
    </p:spTree>
    <p:extLst>
      <p:ext uri="{BB962C8B-B14F-4D97-AF65-F5344CB8AC3E}">
        <p14:creationId xmlns:p14="http://schemas.microsoft.com/office/powerpoint/2010/main" val="1736524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“temperature increase model” was completed it could be incorporated in the Scenario Explorer Web page and used to satisfy Dennis’s need: estimating the amount of solar radiation management that would be needed to limit the temperature increase to 1.5</a:t>
            </a:r>
            <a:r>
              <a:rPr lang="en-US" b="0" i="0" dirty="0">
                <a:solidFill>
                  <a:srgbClr val="000000"/>
                </a:solidFill>
                <a:effectLst/>
                <a:latin typeface="Calibri" panose="020F0502020204030204" pitchFamily="34" charset="0"/>
              </a:rPr>
              <a:t>°</a:t>
            </a:r>
            <a:r>
              <a:rPr lang="en-US" dirty="0"/>
              <a:t>C in 2100 for the HPAC CO2 emissions pathway. The website contains too  many options to cover today, but I’d like mention two of them before I start the  demo: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About Scenarios - Provides background information on projections, scenarios, and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Consequences -  Describes some of the consequences of exceeding a  1.5°C temperature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Both need 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06AB9C5-0834-4EC3-BC22-363432FE9E9D}" type="slidenum">
              <a:rPr lang="en-US" smtClean="0"/>
              <a:t>40</a:t>
            </a:fld>
            <a:endParaRPr lang="en-US"/>
          </a:p>
        </p:txBody>
      </p:sp>
    </p:spTree>
    <p:extLst>
      <p:ext uri="{BB962C8B-B14F-4D97-AF65-F5344CB8AC3E}">
        <p14:creationId xmlns:p14="http://schemas.microsoft.com/office/powerpoint/2010/main" val="1980659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of the main reasons for developing this model is that, while global circulation models have done a relatively good job in predicting past temperatures changes, the climate system is beginning to behave in unpredictable ways and these models likely underestimate the future yearly temperature increases. </a:t>
            </a:r>
            <a:endParaRPr lang="en-US" dirty="0"/>
          </a:p>
        </p:txBody>
      </p:sp>
      <p:sp>
        <p:nvSpPr>
          <p:cNvPr id="4" name="Slide Number Placeholder 3"/>
          <p:cNvSpPr>
            <a:spLocks noGrp="1"/>
          </p:cNvSpPr>
          <p:nvPr>
            <p:ph type="sldNum" sz="quarter" idx="5"/>
          </p:nvPr>
        </p:nvSpPr>
        <p:spPr/>
        <p:txBody>
          <a:bodyPr/>
          <a:lstStyle/>
          <a:p>
            <a:fld id="{A06AB9C5-0834-4EC3-BC22-363432FE9E9D}" type="slidenum">
              <a:rPr lang="en-US" smtClean="0"/>
              <a:t>43</a:t>
            </a:fld>
            <a:endParaRPr lang="en-US"/>
          </a:p>
        </p:txBody>
      </p:sp>
    </p:spTree>
    <p:extLst>
      <p:ext uri="{BB962C8B-B14F-4D97-AF65-F5344CB8AC3E}">
        <p14:creationId xmlns:p14="http://schemas.microsoft.com/office/powerpoint/2010/main" val="1417460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using the Moderate  pathway to examine what happens when some of the assumptions change.  For instance, if the temperature increases the rate that Dr Hansen expects, the temperature increase in 2100 be an additional 0.63 degrees C.</a:t>
            </a:r>
          </a:p>
        </p:txBody>
      </p:sp>
      <p:sp>
        <p:nvSpPr>
          <p:cNvPr id="4" name="Slide Number Placeholder 3"/>
          <p:cNvSpPr>
            <a:spLocks noGrp="1"/>
          </p:cNvSpPr>
          <p:nvPr>
            <p:ph type="sldNum" sz="quarter" idx="5"/>
          </p:nvPr>
        </p:nvSpPr>
        <p:spPr/>
        <p:txBody>
          <a:bodyPr/>
          <a:lstStyle/>
          <a:p>
            <a:fld id="{A06AB9C5-0834-4EC3-BC22-363432FE9E9D}" type="slidenum">
              <a:rPr lang="en-US" smtClean="0"/>
              <a:t>44</a:t>
            </a:fld>
            <a:endParaRPr lang="en-US"/>
          </a:p>
        </p:txBody>
      </p:sp>
    </p:spTree>
    <p:extLst>
      <p:ext uri="{BB962C8B-B14F-4D97-AF65-F5344CB8AC3E}">
        <p14:creationId xmlns:p14="http://schemas.microsoft.com/office/powerpoint/2010/main" val="3488712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200" dirty="0">
                <a:effectLst/>
                <a:ea typeface="Calibri" panose="020F0502020204030204" pitchFamily="34" charset="0"/>
                <a:cs typeface="Calibri" panose="020F0502020204030204" pitchFamily="34" charset="0"/>
              </a:rPr>
              <a:t>earth’s energy imbalance has increased by about 1 w/m-2 in the last 25 years.  Most of the extra heat ends up in the oceans, which will add significantly to the earth’s temperature in the coming years.</a:t>
            </a:r>
          </a:p>
        </p:txBody>
      </p:sp>
      <p:sp>
        <p:nvSpPr>
          <p:cNvPr id="4" name="Slide Number Placeholder 3"/>
          <p:cNvSpPr>
            <a:spLocks noGrp="1"/>
          </p:cNvSpPr>
          <p:nvPr>
            <p:ph type="sldNum" sz="quarter" idx="5"/>
          </p:nvPr>
        </p:nvSpPr>
        <p:spPr/>
        <p:txBody>
          <a:bodyPr/>
          <a:lstStyle/>
          <a:p>
            <a:fld id="{A06AB9C5-0834-4EC3-BC22-363432FE9E9D}" type="slidenum">
              <a:rPr lang="en-US" smtClean="0"/>
              <a:t>45</a:t>
            </a:fld>
            <a:endParaRPr lang="en-US"/>
          </a:p>
        </p:txBody>
      </p:sp>
    </p:spTree>
    <p:extLst>
      <p:ext uri="{BB962C8B-B14F-4D97-AF65-F5344CB8AC3E}">
        <p14:creationId xmlns:p14="http://schemas.microsoft.com/office/powerpoint/2010/main" val="2687513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graph of the daily sea surface temperature from the climate </a:t>
            </a:r>
            <a:r>
              <a:rPr lang="en-US" dirty="0" err="1"/>
              <a:t>reanalyser</a:t>
            </a:r>
            <a:r>
              <a:rPr lang="en-US" dirty="0"/>
              <a:t> web site.  The ocean temperature this year is just insane, as it normally drops ignorantly after an </a:t>
            </a:r>
            <a:r>
              <a:rPr lang="en-US" dirty="0" err="1"/>
              <a:t>el</a:t>
            </a:r>
            <a:r>
              <a:rPr lang="en-US" dirty="0"/>
              <a:t> </a:t>
            </a:r>
            <a:r>
              <a:rPr lang="en-US" dirty="0" err="1"/>
              <a:t>nino</a:t>
            </a:r>
            <a:r>
              <a:rPr lang="en-US" dirty="0"/>
              <a:t> event</a:t>
            </a:r>
          </a:p>
        </p:txBody>
      </p:sp>
      <p:sp>
        <p:nvSpPr>
          <p:cNvPr id="4" name="Slide Number Placeholder 3"/>
          <p:cNvSpPr>
            <a:spLocks noGrp="1"/>
          </p:cNvSpPr>
          <p:nvPr>
            <p:ph type="sldNum" sz="quarter" idx="5"/>
          </p:nvPr>
        </p:nvSpPr>
        <p:spPr/>
        <p:txBody>
          <a:bodyPr/>
          <a:lstStyle/>
          <a:p>
            <a:fld id="{A06AB9C5-0834-4EC3-BC22-363432FE9E9D}" type="slidenum">
              <a:rPr lang="en-US" smtClean="0"/>
              <a:t>46</a:t>
            </a:fld>
            <a:endParaRPr lang="en-US"/>
          </a:p>
        </p:txBody>
      </p:sp>
    </p:spTree>
    <p:extLst>
      <p:ext uri="{BB962C8B-B14F-4D97-AF65-F5344CB8AC3E}">
        <p14:creationId xmlns:p14="http://schemas.microsoft.com/office/powerpoint/2010/main" val="3325221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Earth’s temperature increased  suddenly in 2023 and 2024 and appears to be continuing today.  Current climate models do not  take this into account so neither do the temperature increase calculations used by my Scenario Explorer.  However, the  Scenario Explorer does give the users the ability to specify a change in the Earth’s albedo in 2023 and the forecasted temperature will be adjusted accordingly.</a:t>
            </a:r>
          </a:p>
          <a:p>
            <a:endParaRPr lang="en-US" dirty="0"/>
          </a:p>
        </p:txBody>
      </p:sp>
      <p:sp>
        <p:nvSpPr>
          <p:cNvPr id="4" name="Slide Number Placeholder 3"/>
          <p:cNvSpPr>
            <a:spLocks noGrp="1"/>
          </p:cNvSpPr>
          <p:nvPr>
            <p:ph type="sldNum" sz="quarter" idx="5"/>
          </p:nvPr>
        </p:nvSpPr>
        <p:spPr/>
        <p:txBody>
          <a:bodyPr/>
          <a:lstStyle/>
          <a:p>
            <a:fld id="{A06AB9C5-0834-4EC3-BC22-363432FE9E9D}" type="slidenum">
              <a:rPr lang="en-US" smtClean="0"/>
              <a:t>47</a:t>
            </a:fld>
            <a:endParaRPr lang="en-US"/>
          </a:p>
        </p:txBody>
      </p:sp>
    </p:spTree>
    <p:extLst>
      <p:ext uri="{BB962C8B-B14F-4D97-AF65-F5344CB8AC3E}">
        <p14:creationId xmlns:p14="http://schemas.microsoft.com/office/powerpoint/2010/main" val="3191329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going to read through this list, but what I’d like to propose that we form a committee to discuss how to improve the web site to further HPAC’s mission.</a:t>
            </a:r>
          </a:p>
        </p:txBody>
      </p:sp>
      <p:sp>
        <p:nvSpPr>
          <p:cNvPr id="4" name="Slide Number Placeholder 3"/>
          <p:cNvSpPr>
            <a:spLocks noGrp="1"/>
          </p:cNvSpPr>
          <p:nvPr>
            <p:ph type="sldNum" sz="quarter" idx="5"/>
          </p:nvPr>
        </p:nvSpPr>
        <p:spPr/>
        <p:txBody>
          <a:bodyPr/>
          <a:lstStyle/>
          <a:p>
            <a:fld id="{A06AB9C5-0834-4EC3-BC22-363432FE9E9D}" type="slidenum">
              <a:rPr lang="en-US" smtClean="0"/>
              <a:t>48</a:t>
            </a:fld>
            <a:endParaRPr lang="en-US"/>
          </a:p>
        </p:txBody>
      </p:sp>
    </p:spTree>
    <p:extLst>
      <p:ext uri="{BB962C8B-B14F-4D97-AF65-F5344CB8AC3E}">
        <p14:creationId xmlns:p14="http://schemas.microsoft.com/office/powerpoint/2010/main" val="1557229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 know how the model works, let me give you a quick demo of the web site.  Here’s the home page for the Scenario Explorer.  As my friends know , I’m good at creating web sites but lousy at making the  graphically interesting. Since you are likely most interested in seeing how the model gets used, I’ll start with the Temperature Explorer.</a:t>
            </a:r>
          </a:p>
          <a:p>
            <a:endParaRPr lang="en-US" dirty="0"/>
          </a:p>
        </p:txBody>
      </p:sp>
      <p:sp>
        <p:nvSpPr>
          <p:cNvPr id="4" name="Slide Number Placeholder 3"/>
          <p:cNvSpPr>
            <a:spLocks noGrp="1"/>
          </p:cNvSpPr>
          <p:nvPr>
            <p:ph type="sldNum" sz="quarter" idx="5"/>
          </p:nvPr>
        </p:nvSpPr>
        <p:spPr/>
        <p:txBody>
          <a:bodyPr/>
          <a:lstStyle/>
          <a:p>
            <a:fld id="{A06AB9C5-0834-4EC3-BC22-363432FE9E9D}" type="slidenum">
              <a:rPr lang="en-US" smtClean="0"/>
              <a:t>50</a:t>
            </a:fld>
            <a:endParaRPr lang="en-US"/>
          </a:p>
        </p:txBody>
      </p:sp>
    </p:spTree>
    <p:extLst>
      <p:ext uri="{BB962C8B-B14F-4D97-AF65-F5344CB8AC3E}">
        <p14:creationId xmlns:p14="http://schemas.microsoft.com/office/powerpoint/2010/main" val="511814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Temperature explorer defaults to showing data for what I refer to as the  Moderate scenario, which is basically the HPAC planning scenario.  There are two places where instructions can be displayed and I suggest that you look at them the first time you use the web site.  The Temperature Explorer also defaults to a calculating the SRM requirement and carbon removal requirement needed to reduce the temperature increase to 1.5 degrees C. More on this a bit later.  To compare this scenario to the SSP-5.35 scenario, just click the checkbox to the left of the SSP-5.35 text.   </a:t>
            </a:r>
          </a:p>
        </p:txBody>
      </p:sp>
      <p:sp>
        <p:nvSpPr>
          <p:cNvPr id="4" name="Slide Number Placeholder 3"/>
          <p:cNvSpPr>
            <a:spLocks noGrp="1"/>
          </p:cNvSpPr>
          <p:nvPr>
            <p:ph type="sldNum" sz="quarter" idx="5"/>
          </p:nvPr>
        </p:nvSpPr>
        <p:spPr/>
        <p:txBody>
          <a:bodyPr/>
          <a:lstStyle/>
          <a:p>
            <a:fld id="{A06AB9C5-0834-4EC3-BC22-363432FE9E9D}" type="slidenum">
              <a:rPr lang="en-US" smtClean="0"/>
              <a:t>51</a:t>
            </a:fld>
            <a:endParaRPr lang="en-US"/>
          </a:p>
        </p:txBody>
      </p:sp>
    </p:spTree>
    <p:extLst>
      <p:ext uri="{BB962C8B-B14F-4D97-AF65-F5344CB8AC3E}">
        <p14:creationId xmlns:p14="http://schemas.microsoft.com/office/powerpoint/2010/main" val="1235387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SSP-5.35 has a dashed underline.  The underline indicates that a tool tip is available (hover over it).  To display some additional graphs (over 30 can be shown), you cam click on a checkbox in the upper right part of the web page (uncheck “Costs..” and check “CO2 PPM; the scroll the page down)</a:t>
            </a:r>
          </a:p>
        </p:txBody>
      </p:sp>
      <p:sp>
        <p:nvSpPr>
          <p:cNvPr id="4" name="Slide Number Placeholder 3"/>
          <p:cNvSpPr>
            <a:spLocks noGrp="1"/>
          </p:cNvSpPr>
          <p:nvPr>
            <p:ph type="sldNum" sz="quarter" idx="5"/>
          </p:nvPr>
        </p:nvSpPr>
        <p:spPr/>
        <p:txBody>
          <a:bodyPr/>
          <a:lstStyle/>
          <a:p>
            <a:fld id="{A06AB9C5-0834-4EC3-BC22-363432FE9E9D}" type="slidenum">
              <a:rPr lang="en-US" smtClean="0"/>
              <a:t>52</a:t>
            </a:fld>
            <a:endParaRPr lang="en-US"/>
          </a:p>
        </p:txBody>
      </p:sp>
    </p:spTree>
    <p:extLst>
      <p:ext uri="{BB962C8B-B14F-4D97-AF65-F5344CB8AC3E}">
        <p14:creationId xmlns:p14="http://schemas.microsoft.com/office/powerpoint/2010/main" val="344044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providing a little background information, I’ll lead you through the model’s calculations and then briefly Projections, Scenarios, and Pathways, since these are what the model works with.  Next will be an on-line  demonstration of the Scenario Explorer web page followed by discussing one important way the Scenario Explorer can be used -  to conduct “What If” analyses.  And finally I’ll ask for help in looking for ways improve the web site to further HPAC’s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going to cover a lot of information quickly.  We can come back later for further discussions and you can also download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06AB9C5-0834-4EC3-BC22-363432FE9E9D}" type="slidenum">
              <a:rPr lang="en-US" smtClean="0"/>
              <a:t>5</a:t>
            </a:fld>
            <a:endParaRPr lang="en-US"/>
          </a:p>
        </p:txBody>
      </p:sp>
    </p:spTree>
    <p:extLst>
      <p:ext uri="{BB962C8B-B14F-4D97-AF65-F5344CB8AC3E}">
        <p14:creationId xmlns:p14="http://schemas.microsoft.com/office/powerpoint/2010/main" val="1794552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these two pathway have similar results but the SSP5-34 includes a lot of carbon removal.  Scroll back the top and recheck “Costs.”</a:t>
            </a:r>
          </a:p>
        </p:txBody>
      </p:sp>
      <p:sp>
        <p:nvSpPr>
          <p:cNvPr id="4" name="Slide Number Placeholder 3"/>
          <p:cNvSpPr>
            <a:spLocks noGrp="1"/>
          </p:cNvSpPr>
          <p:nvPr>
            <p:ph type="sldNum" sz="quarter" idx="5"/>
          </p:nvPr>
        </p:nvSpPr>
        <p:spPr/>
        <p:txBody>
          <a:bodyPr/>
          <a:lstStyle/>
          <a:p>
            <a:fld id="{A06AB9C5-0834-4EC3-BC22-363432FE9E9D}" type="slidenum">
              <a:rPr lang="en-US" smtClean="0"/>
              <a:t>53</a:t>
            </a:fld>
            <a:endParaRPr lang="en-US"/>
          </a:p>
        </p:txBody>
      </p:sp>
    </p:spTree>
    <p:extLst>
      <p:ext uri="{BB962C8B-B14F-4D97-AF65-F5344CB8AC3E}">
        <p14:creationId xmlns:p14="http://schemas.microsoft.com/office/powerpoint/2010/main" val="266031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earlier, the Temperature Explorer defaults to a calculating the SRM requirement and carbon removal requirement needed to reduce the temperature increase to 1.5 degrees C. To change this assumption, check the “Temp” checkbox and change the “Desired Temperature Increase to 1.0 degree C.  Notice the increase in the SRM and CDR requirements.</a:t>
            </a:r>
          </a:p>
        </p:txBody>
      </p:sp>
      <p:sp>
        <p:nvSpPr>
          <p:cNvPr id="4" name="Slide Number Placeholder 3"/>
          <p:cNvSpPr>
            <a:spLocks noGrp="1"/>
          </p:cNvSpPr>
          <p:nvPr>
            <p:ph type="sldNum" sz="quarter" idx="5"/>
          </p:nvPr>
        </p:nvSpPr>
        <p:spPr/>
        <p:txBody>
          <a:bodyPr/>
          <a:lstStyle/>
          <a:p>
            <a:fld id="{A06AB9C5-0834-4EC3-BC22-363432FE9E9D}" type="slidenum">
              <a:rPr lang="en-US" smtClean="0"/>
              <a:t>54</a:t>
            </a:fld>
            <a:endParaRPr lang="en-US"/>
          </a:p>
        </p:txBody>
      </p:sp>
    </p:spTree>
    <p:extLst>
      <p:ext uri="{BB962C8B-B14F-4D97-AF65-F5344CB8AC3E}">
        <p14:creationId xmlns:p14="http://schemas.microsoft.com/office/powerpoint/2010/main" val="18861037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Scenario Explorer.  Again, you can click on a link to display some usage instructions. There’s too much here to explore in a short demo, so let’s look at only a few capabilities. I’ll click the SRM checkbox under “Items for Input”</a:t>
            </a:r>
          </a:p>
        </p:txBody>
      </p:sp>
      <p:sp>
        <p:nvSpPr>
          <p:cNvPr id="4" name="Slide Number Placeholder 3"/>
          <p:cNvSpPr>
            <a:spLocks noGrp="1"/>
          </p:cNvSpPr>
          <p:nvPr>
            <p:ph type="sldNum" sz="quarter" idx="5"/>
          </p:nvPr>
        </p:nvSpPr>
        <p:spPr/>
        <p:txBody>
          <a:bodyPr/>
          <a:lstStyle/>
          <a:p>
            <a:fld id="{A06AB9C5-0834-4EC3-BC22-363432FE9E9D}" type="slidenum">
              <a:rPr lang="en-US" smtClean="0"/>
              <a:t>55</a:t>
            </a:fld>
            <a:endParaRPr lang="en-US"/>
          </a:p>
        </p:txBody>
      </p:sp>
    </p:spTree>
    <p:extLst>
      <p:ext uri="{BB962C8B-B14F-4D97-AF65-F5344CB8AC3E}">
        <p14:creationId xmlns:p14="http://schemas.microsoft.com/office/powerpoint/2010/main" val="3012940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I’ll select the value 1.9 in the “Temp </a:t>
            </a:r>
            <a:r>
              <a:rPr lang="en-US" dirty="0" err="1"/>
              <a:t>Incr</a:t>
            </a:r>
            <a:r>
              <a:rPr lang="en-US" dirty="0"/>
              <a:t> (Goal) “ drop down list for 2060 and 1.5 for 2100.  </a:t>
            </a:r>
          </a:p>
        </p:txBody>
      </p:sp>
      <p:sp>
        <p:nvSpPr>
          <p:cNvPr id="4" name="Slide Number Placeholder 3"/>
          <p:cNvSpPr>
            <a:spLocks noGrp="1"/>
          </p:cNvSpPr>
          <p:nvPr>
            <p:ph type="sldNum" sz="quarter" idx="5"/>
          </p:nvPr>
        </p:nvSpPr>
        <p:spPr/>
        <p:txBody>
          <a:bodyPr/>
          <a:lstStyle/>
          <a:p>
            <a:fld id="{A06AB9C5-0834-4EC3-BC22-363432FE9E9D}" type="slidenum">
              <a:rPr lang="en-US" smtClean="0"/>
              <a:t>56</a:t>
            </a:fld>
            <a:endParaRPr lang="en-US"/>
          </a:p>
        </p:txBody>
      </p:sp>
    </p:spTree>
    <p:extLst>
      <p:ext uri="{BB962C8B-B14F-4D97-AF65-F5344CB8AC3E}">
        <p14:creationId xmlns:p14="http://schemas.microsoft.com/office/powerpoint/2010/main" val="1212416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need to adjust my algorithm for calculating the carbon removal requirement, but this gives you a good idea of the amount needed. Click the “Scenarios” tab to see the available scenarios</a:t>
            </a:r>
          </a:p>
          <a:p>
            <a:endParaRPr lang="en-US" dirty="0"/>
          </a:p>
        </p:txBody>
      </p:sp>
      <p:sp>
        <p:nvSpPr>
          <p:cNvPr id="4" name="Slide Number Placeholder 3"/>
          <p:cNvSpPr>
            <a:spLocks noGrp="1"/>
          </p:cNvSpPr>
          <p:nvPr>
            <p:ph type="sldNum" sz="quarter" idx="5"/>
          </p:nvPr>
        </p:nvSpPr>
        <p:spPr/>
        <p:txBody>
          <a:bodyPr/>
          <a:lstStyle/>
          <a:p>
            <a:fld id="{A06AB9C5-0834-4EC3-BC22-363432FE9E9D}" type="slidenum">
              <a:rPr lang="en-US" smtClean="0"/>
              <a:t>57</a:t>
            </a:fld>
            <a:endParaRPr lang="en-US"/>
          </a:p>
        </p:txBody>
      </p:sp>
    </p:spTree>
    <p:extLst>
      <p:ext uri="{BB962C8B-B14F-4D97-AF65-F5344CB8AC3E}">
        <p14:creationId xmlns:p14="http://schemas.microsoft.com/office/powerpoint/2010/main" val="3624157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the “Mod SRM 1.5” button to display data for  that pathway</a:t>
            </a:r>
          </a:p>
        </p:txBody>
      </p:sp>
      <p:sp>
        <p:nvSpPr>
          <p:cNvPr id="4" name="Slide Number Placeholder 3"/>
          <p:cNvSpPr>
            <a:spLocks noGrp="1"/>
          </p:cNvSpPr>
          <p:nvPr>
            <p:ph type="sldNum" sz="quarter" idx="5"/>
          </p:nvPr>
        </p:nvSpPr>
        <p:spPr/>
        <p:txBody>
          <a:bodyPr/>
          <a:lstStyle/>
          <a:p>
            <a:fld id="{A06AB9C5-0834-4EC3-BC22-363432FE9E9D}" type="slidenum">
              <a:rPr lang="en-US" smtClean="0"/>
              <a:t>58</a:t>
            </a:fld>
            <a:endParaRPr lang="en-US"/>
          </a:p>
        </p:txBody>
      </p:sp>
    </p:spTree>
    <p:extLst>
      <p:ext uri="{BB962C8B-B14F-4D97-AF65-F5344CB8AC3E}">
        <p14:creationId xmlns:p14="http://schemas.microsoft.com/office/powerpoint/2010/main" val="15299016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an  SRM requirement  for the HPAC scenario to reach 1.5 degrees in 2100. Click on the “Scenario Summary Tab” to view the model’s calculations</a:t>
            </a:r>
          </a:p>
        </p:txBody>
      </p:sp>
      <p:sp>
        <p:nvSpPr>
          <p:cNvPr id="4" name="Slide Number Placeholder 3"/>
          <p:cNvSpPr>
            <a:spLocks noGrp="1"/>
          </p:cNvSpPr>
          <p:nvPr>
            <p:ph type="sldNum" sz="quarter" idx="5"/>
          </p:nvPr>
        </p:nvSpPr>
        <p:spPr/>
        <p:txBody>
          <a:bodyPr/>
          <a:lstStyle/>
          <a:p>
            <a:fld id="{A06AB9C5-0834-4EC3-BC22-363432FE9E9D}" type="slidenum">
              <a:rPr lang="en-US" smtClean="0"/>
              <a:t>59</a:t>
            </a:fld>
            <a:endParaRPr lang="en-US"/>
          </a:p>
        </p:txBody>
      </p:sp>
    </p:spTree>
    <p:extLst>
      <p:ext uri="{BB962C8B-B14F-4D97-AF65-F5344CB8AC3E}">
        <p14:creationId xmlns:p14="http://schemas.microsoft.com/office/powerpoint/2010/main" val="765960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“Scenario List”  tab to display a list of the various scenarios </a:t>
            </a:r>
          </a:p>
        </p:txBody>
      </p:sp>
      <p:sp>
        <p:nvSpPr>
          <p:cNvPr id="4" name="Slide Number Placeholder 3"/>
          <p:cNvSpPr>
            <a:spLocks noGrp="1"/>
          </p:cNvSpPr>
          <p:nvPr>
            <p:ph type="sldNum" sz="quarter" idx="5"/>
          </p:nvPr>
        </p:nvSpPr>
        <p:spPr/>
        <p:txBody>
          <a:bodyPr/>
          <a:lstStyle/>
          <a:p>
            <a:fld id="{A06AB9C5-0834-4EC3-BC22-363432FE9E9D}" type="slidenum">
              <a:rPr lang="en-US" smtClean="0"/>
              <a:t>60</a:t>
            </a:fld>
            <a:endParaRPr lang="en-US"/>
          </a:p>
        </p:txBody>
      </p:sp>
    </p:spTree>
    <p:extLst>
      <p:ext uri="{BB962C8B-B14F-4D97-AF65-F5344CB8AC3E}">
        <p14:creationId xmlns:p14="http://schemas.microsoft.com/office/powerpoint/2010/main" val="3180457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Scenario List tab displays the various scenarios that  can be analyzed along with information about the scenarios to help you choose which ones you might want to analyze.  Note that almost all realistic scenarios have temperature increases over 1.9 degrees C in 2050, and this is without considering the temperature acceleration that started in 2023.</a:t>
            </a:r>
          </a:p>
        </p:txBody>
      </p:sp>
      <p:sp>
        <p:nvSpPr>
          <p:cNvPr id="4" name="Slide Number Placeholder 3"/>
          <p:cNvSpPr>
            <a:spLocks noGrp="1"/>
          </p:cNvSpPr>
          <p:nvPr>
            <p:ph type="sldNum" sz="quarter" idx="5"/>
          </p:nvPr>
        </p:nvSpPr>
        <p:spPr/>
        <p:txBody>
          <a:bodyPr/>
          <a:lstStyle/>
          <a:p>
            <a:fld id="{A06AB9C5-0834-4EC3-BC22-363432FE9E9D}" type="slidenum">
              <a:rPr lang="en-US" smtClean="0"/>
              <a:t>61</a:t>
            </a:fld>
            <a:endParaRPr lang="en-US"/>
          </a:p>
        </p:txBody>
      </p:sp>
    </p:spTree>
    <p:extLst>
      <p:ext uri="{BB962C8B-B14F-4D97-AF65-F5344CB8AC3E}">
        <p14:creationId xmlns:p14="http://schemas.microsoft.com/office/powerpoint/2010/main" val="38548538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3A1AA-48F0-A5E5-A30F-AB3372F23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F1D81-D19B-5542-1A51-799F1DCAC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A1477-26EB-C62D-55A3-C6B0AAAC6A4D}"/>
              </a:ext>
            </a:extLst>
          </p:cNvPr>
          <p:cNvSpPr>
            <a:spLocks noGrp="1"/>
          </p:cNvSpPr>
          <p:nvPr>
            <p:ph type="body" idx="1"/>
          </p:nvPr>
        </p:nvSpPr>
        <p:spPr/>
        <p:txBody>
          <a:bodyPr/>
          <a:lstStyle/>
          <a:p>
            <a:r>
              <a:rPr lang="en-US" dirty="0"/>
              <a:t>The  Scenario Explorer includes several emissions pathways that can be used to analyze </a:t>
            </a:r>
            <a:r>
              <a:rPr lang="en-US" sz="1800" dirty="0">
                <a:effectLst/>
                <a:latin typeface="Aptos" panose="020B0004020202020204" pitchFamily="34" charset="0"/>
                <a:ea typeface="Calibri" panose="020F0502020204030204" pitchFamily="34" charset="0"/>
                <a:cs typeface="Calibri" panose="020F0502020204030204" pitchFamily="34" charset="0"/>
              </a:rPr>
              <a:t>the SRM and CDR requirements for meeting various temperature increase targets for the “Moderate” emissions pathway. The number indicates the temperature target and SRM and CDR indicate the technique used to reach the target.</a:t>
            </a:r>
            <a:endParaRPr lang="en-US" dirty="0"/>
          </a:p>
        </p:txBody>
      </p:sp>
      <p:sp>
        <p:nvSpPr>
          <p:cNvPr id="4" name="Slide Number Placeholder 3">
            <a:extLst>
              <a:ext uri="{FF2B5EF4-FFF2-40B4-BE49-F238E27FC236}">
                <a16:creationId xmlns:a16="http://schemas.microsoft.com/office/drawing/2014/main" id="{327F1DB7-46F7-F273-02B2-20346E1AF542}"/>
              </a:ext>
            </a:extLst>
          </p:cNvPr>
          <p:cNvSpPr>
            <a:spLocks noGrp="1"/>
          </p:cNvSpPr>
          <p:nvPr>
            <p:ph type="sldNum" sz="quarter" idx="5"/>
          </p:nvPr>
        </p:nvSpPr>
        <p:spPr/>
        <p:txBody>
          <a:bodyPr/>
          <a:lstStyle/>
          <a:p>
            <a:fld id="{A06AB9C5-0834-4EC3-BC22-363432FE9E9D}" type="slidenum">
              <a:rPr lang="en-US" smtClean="0"/>
              <a:t>62</a:t>
            </a:fld>
            <a:endParaRPr lang="en-US"/>
          </a:p>
        </p:txBody>
      </p:sp>
    </p:spTree>
    <p:extLst>
      <p:ext uri="{BB962C8B-B14F-4D97-AF65-F5344CB8AC3E}">
        <p14:creationId xmlns:p14="http://schemas.microsoft.com/office/powerpoint/2010/main" val="306778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been developing web-based database applications for over 20 years and  have been analyzing climate data for at least as long.  So developing a simple model </a:t>
            </a:r>
            <a:r>
              <a:rPr lang="en-US" sz="1200" dirty="0"/>
              <a:t>that  could be used as Dennis requested </a:t>
            </a:r>
            <a:r>
              <a:rPr lang="en-US" dirty="0"/>
              <a:t>seemed like a great challenge. </a:t>
            </a:r>
          </a:p>
          <a:p>
            <a:endParaRPr lang="en-US" dirty="0"/>
          </a:p>
        </p:txBody>
      </p:sp>
      <p:sp>
        <p:nvSpPr>
          <p:cNvPr id="4" name="Slide Number Placeholder 3"/>
          <p:cNvSpPr>
            <a:spLocks noGrp="1"/>
          </p:cNvSpPr>
          <p:nvPr>
            <p:ph type="sldNum" sz="quarter" idx="5"/>
          </p:nvPr>
        </p:nvSpPr>
        <p:spPr/>
        <p:txBody>
          <a:bodyPr/>
          <a:lstStyle/>
          <a:p>
            <a:fld id="{A06AB9C5-0834-4EC3-BC22-363432FE9E9D}" type="slidenum">
              <a:rPr lang="en-US" smtClean="0"/>
              <a:t>6</a:t>
            </a:fld>
            <a:endParaRPr lang="en-US"/>
          </a:p>
        </p:txBody>
      </p:sp>
    </p:spTree>
    <p:extLst>
      <p:ext uri="{BB962C8B-B14F-4D97-AF65-F5344CB8AC3E}">
        <p14:creationId xmlns:p14="http://schemas.microsoft.com/office/powerpoint/2010/main" val="40677231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quickly review selected parts of the Earth’s energy budget. We are all concerned about the Earth’s increasing temperature, and this is driven primarily by the increase in atmospheric greenhouse gases. Just think of the Anthropogenic Radiative Forcing as equivalent the sun increasing its energy output by the same amount.  So we have essentially increased the Sun’s brightness by about 1%.</a:t>
            </a:r>
          </a:p>
        </p:txBody>
      </p:sp>
      <p:sp>
        <p:nvSpPr>
          <p:cNvPr id="4" name="Slide Number Placeholder 3"/>
          <p:cNvSpPr>
            <a:spLocks noGrp="1"/>
          </p:cNvSpPr>
          <p:nvPr>
            <p:ph type="sldNum" sz="quarter" idx="5"/>
          </p:nvPr>
        </p:nvSpPr>
        <p:spPr/>
        <p:txBody>
          <a:bodyPr/>
          <a:lstStyle/>
          <a:p>
            <a:fld id="{A06AB9C5-0834-4EC3-BC22-363432FE9E9D}" type="slidenum">
              <a:rPr lang="en-US" smtClean="0"/>
              <a:t>64</a:t>
            </a:fld>
            <a:endParaRPr lang="en-US"/>
          </a:p>
        </p:txBody>
      </p:sp>
    </p:spTree>
    <p:extLst>
      <p:ext uri="{BB962C8B-B14F-4D97-AF65-F5344CB8AC3E}">
        <p14:creationId xmlns:p14="http://schemas.microsoft.com/office/powerpoint/2010/main" val="322245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30104-EA50-63A9-4228-A434A47D6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F3984-CA46-9AFC-9E33-012FD63F7E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CB9EA-E75E-D687-4B08-0BD63E096B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temperature increase in a particular year is primarily based on the total radiative forcing, so in order to work,  the model will need to know the radiative forcing of the greenhouse gases other than CO2.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 looked at the current radiative forcing values to gain some insights</a:t>
            </a:r>
          </a:p>
        </p:txBody>
      </p:sp>
      <p:sp>
        <p:nvSpPr>
          <p:cNvPr id="4" name="Slide Number Placeholder 3">
            <a:extLst>
              <a:ext uri="{FF2B5EF4-FFF2-40B4-BE49-F238E27FC236}">
                <a16:creationId xmlns:a16="http://schemas.microsoft.com/office/drawing/2014/main" id="{291D3F68-B140-A8A9-A68E-810495803F5F}"/>
              </a:ext>
            </a:extLst>
          </p:cNvPr>
          <p:cNvSpPr>
            <a:spLocks noGrp="1"/>
          </p:cNvSpPr>
          <p:nvPr>
            <p:ph type="sldNum" sz="quarter" idx="5"/>
          </p:nvPr>
        </p:nvSpPr>
        <p:spPr/>
        <p:txBody>
          <a:bodyPr/>
          <a:lstStyle/>
          <a:p>
            <a:fld id="{A06AB9C5-0834-4EC3-BC22-363432FE9E9D}" type="slidenum">
              <a:rPr lang="en-US" smtClean="0"/>
              <a:t>7</a:t>
            </a:fld>
            <a:endParaRPr lang="en-US"/>
          </a:p>
        </p:txBody>
      </p:sp>
    </p:spTree>
    <p:extLst>
      <p:ext uri="{BB962C8B-B14F-4D97-AF65-F5344CB8AC3E}">
        <p14:creationId xmlns:p14="http://schemas.microsoft.com/office/powerpoint/2010/main" val="46339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standard diagram of the major radiative forcing elements.  Note that CO2, CH4, and  N2O make up almost 90% of the forcing due to the dozens of greenhouse gases. </a:t>
            </a:r>
          </a:p>
        </p:txBody>
      </p:sp>
      <p:sp>
        <p:nvSpPr>
          <p:cNvPr id="4" name="Slide Number Placeholder 3"/>
          <p:cNvSpPr>
            <a:spLocks noGrp="1"/>
          </p:cNvSpPr>
          <p:nvPr>
            <p:ph type="sldNum" sz="quarter" idx="5"/>
          </p:nvPr>
        </p:nvSpPr>
        <p:spPr/>
        <p:txBody>
          <a:bodyPr/>
          <a:lstStyle/>
          <a:p>
            <a:fld id="{A06AB9C5-0834-4EC3-BC22-363432FE9E9D}" type="slidenum">
              <a:rPr lang="en-US" smtClean="0"/>
              <a:t>8</a:t>
            </a:fld>
            <a:endParaRPr lang="en-US"/>
          </a:p>
        </p:txBody>
      </p:sp>
    </p:spTree>
    <p:extLst>
      <p:ext uri="{BB962C8B-B14F-4D97-AF65-F5344CB8AC3E}">
        <p14:creationId xmlns:p14="http://schemas.microsoft.com/office/powerpoint/2010/main" val="130682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83CB1-E3C8-0E12-1B12-ADA9799DE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93D6C-A750-7EB1-D9C8-38AFB1957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6435C-0607-CC56-DF52-D4BC685F4EB3}"/>
              </a:ext>
            </a:extLst>
          </p:cNvPr>
          <p:cNvSpPr>
            <a:spLocks noGrp="1"/>
          </p:cNvSpPr>
          <p:nvPr>
            <p:ph type="body" idx="1"/>
          </p:nvPr>
        </p:nvSpPr>
        <p:spPr/>
        <p:txBody>
          <a:bodyPr/>
          <a:lstStyle/>
          <a:p>
            <a:r>
              <a:rPr lang="en-US" dirty="0"/>
              <a:t>The data for the scenarios that I used to create the formulas for the model generally did not include many of the forcing elements shown in the diagram (these are circled) but did include a value for the total radiative forcing.  And to help simplify the model’s calculations I subtracted radiative forcings of CO2, CH4, N2O, and aerosols from the total radiative forcing to get a value for “Other Radiative Forcing” and used those five forcing elements plus albedo in the calculations. </a:t>
            </a:r>
          </a:p>
        </p:txBody>
      </p:sp>
      <p:sp>
        <p:nvSpPr>
          <p:cNvPr id="4" name="Slide Number Placeholder 3">
            <a:extLst>
              <a:ext uri="{FF2B5EF4-FFF2-40B4-BE49-F238E27FC236}">
                <a16:creationId xmlns:a16="http://schemas.microsoft.com/office/drawing/2014/main" id="{973810BC-966E-C357-1596-D53A6B676753}"/>
              </a:ext>
            </a:extLst>
          </p:cNvPr>
          <p:cNvSpPr>
            <a:spLocks noGrp="1"/>
          </p:cNvSpPr>
          <p:nvPr>
            <p:ph type="sldNum" sz="quarter" idx="5"/>
          </p:nvPr>
        </p:nvSpPr>
        <p:spPr/>
        <p:txBody>
          <a:bodyPr/>
          <a:lstStyle/>
          <a:p>
            <a:fld id="{A06AB9C5-0834-4EC3-BC22-363432FE9E9D}" type="slidenum">
              <a:rPr lang="en-US" smtClean="0"/>
              <a:t>9</a:t>
            </a:fld>
            <a:endParaRPr lang="en-US"/>
          </a:p>
        </p:txBody>
      </p:sp>
    </p:spTree>
    <p:extLst>
      <p:ext uri="{BB962C8B-B14F-4D97-AF65-F5344CB8AC3E}">
        <p14:creationId xmlns:p14="http://schemas.microsoft.com/office/powerpoint/2010/main" val="168266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8E9A-15DE-728B-496B-00CBBAAB41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7E860B-FB4A-A82F-1393-DDDC673A7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809704-ABD8-F750-4D07-51935791DFF0}"/>
              </a:ext>
            </a:extLst>
          </p:cNvPr>
          <p:cNvSpPr>
            <a:spLocks noGrp="1"/>
          </p:cNvSpPr>
          <p:nvPr>
            <p:ph type="dt" sz="half" idx="10"/>
          </p:nvPr>
        </p:nvSpPr>
        <p:spPr/>
        <p:txBody>
          <a:bodyPr/>
          <a:lstStyle/>
          <a:p>
            <a:fld id="{167E2AD6-0F05-49BA-AF2C-FA8EAAF2D56C}" type="datetime1">
              <a:rPr lang="en-US" smtClean="0"/>
              <a:t>3/20/2025</a:t>
            </a:fld>
            <a:endParaRPr lang="en-US"/>
          </a:p>
        </p:txBody>
      </p:sp>
      <p:sp>
        <p:nvSpPr>
          <p:cNvPr id="5" name="Footer Placeholder 4">
            <a:extLst>
              <a:ext uri="{FF2B5EF4-FFF2-40B4-BE49-F238E27FC236}">
                <a16:creationId xmlns:a16="http://schemas.microsoft.com/office/drawing/2014/main" id="{49717D44-7566-B347-4203-B2FB6B284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26CA4-7F72-1252-2676-4EEAA69C22EC}"/>
              </a:ext>
            </a:extLst>
          </p:cNvPr>
          <p:cNvSpPr>
            <a:spLocks noGrp="1"/>
          </p:cNvSpPr>
          <p:nvPr>
            <p:ph type="sldNum" sz="quarter" idx="12"/>
          </p:nvPr>
        </p:nvSpPr>
        <p:spPr/>
        <p:txBody>
          <a:bodyPr/>
          <a:lstStyle/>
          <a:p>
            <a:fld id="{B1719CA8-C6A8-4743-A686-2A80CA3256FA}" type="slidenum">
              <a:rPr lang="en-US" smtClean="0"/>
              <a:t>‹#›</a:t>
            </a:fld>
            <a:endParaRPr lang="en-US"/>
          </a:p>
        </p:txBody>
      </p:sp>
    </p:spTree>
    <p:extLst>
      <p:ext uri="{BB962C8B-B14F-4D97-AF65-F5344CB8AC3E}">
        <p14:creationId xmlns:p14="http://schemas.microsoft.com/office/powerpoint/2010/main" val="87301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9BEC-6AE8-B3DA-876A-E55C163AC2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7B42D-B178-7A13-1EF0-B45BC38D36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DFE26-6D49-626F-FABC-9B402A15BA40}"/>
              </a:ext>
            </a:extLst>
          </p:cNvPr>
          <p:cNvSpPr>
            <a:spLocks noGrp="1"/>
          </p:cNvSpPr>
          <p:nvPr>
            <p:ph type="dt" sz="half" idx="10"/>
          </p:nvPr>
        </p:nvSpPr>
        <p:spPr/>
        <p:txBody>
          <a:bodyPr/>
          <a:lstStyle/>
          <a:p>
            <a:fld id="{469BBAE1-A5E1-444D-AE86-79F0A759C062}" type="datetime1">
              <a:rPr lang="en-US" smtClean="0"/>
              <a:t>3/20/2025</a:t>
            </a:fld>
            <a:endParaRPr lang="en-US"/>
          </a:p>
        </p:txBody>
      </p:sp>
      <p:sp>
        <p:nvSpPr>
          <p:cNvPr id="5" name="Footer Placeholder 4">
            <a:extLst>
              <a:ext uri="{FF2B5EF4-FFF2-40B4-BE49-F238E27FC236}">
                <a16:creationId xmlns:a16="http://schemas.microsoft.com/office/drawing/2014/main" id="{ECAC2AF4-615D-0642-213A-F9D963354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EBA84-AB51-5A94-FAEB-A1D9AE3037B8}"/>
              </a:ext>
            </a:extLst>
          </p:cNvPr>
          <p:cNvSpPr>
            <a:spLocks noGrp="1"/>
          </p:cNvSpPr>
          <p:nvPr>
            <p:ph type="sldNum" sz="quarter" idx="12"/>
          </p:nvPr>
        </p:nvSpPr>
        <p:spPr/>
        <p:txBody>
          <a:bodyPr/>
          <a:lstStyle/>
          <a:p>
            <a:fld id="{B1719CA8-C6A8-4743-A686-2A80CA3256FA}" type="slidenum">
              <a:rPr lang="en-US" smtClean="0"/>
              <a:t>‹#›</a:t>
            </a:fld>
            <a:endParaRPr lang="en-US"/>
          </a:p>
        </p:txBody>
      </p:sp>
    </p:spTree>
    <p:extLst>
      <p:ext uri="{BB962C8B-B14F-4D97-AF65-F5344CB8AC3E}">
        <p14:creationId xmlns:p14="http://schemas.microsoft.com/office/powerpoint/2010/main" val="73614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9FDDF-B1AD-0084-14BF-C453CD04B7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BE5E63-1DC1-075C-2FF3-2437138AC7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7C502-DF79-6293-381E-C2DB4D308568}"/>
              </a:ext>
            </a:extLst>
          </p:cNvPr>
          <p:cNvSpPr>
            <a:spLocks noGrp="1"/>
          </p:cNvSpPr>
          <p:nvPr>
            <p:ph type="dt" sz="half" idx="10"/>
          </p:nvPr>
        </p:nvSpPr>
        <p:spPr/>
        <p:txBody>
          <a:bodyPr/>
          <a:lstStyle/>
          <a:p>
            <a:fld id="{F6A951EF-451B-48E0-A001-2B78CAC68A70}" type="datetime1">
              <a:rPr lang="en-US" smtClean="0"/>
              <a:t>3/20/2025</a:t>
            </a:fld>
            <a:endParaRPr lang="en-US"/>
          </a:p>
        </p:txBody>
      </p:sp>
      <p:sp>
        <p:nvSpPr>
          <p:cNvPr id="5" name="Footer Placeholder 4">
            <a:extLst>
              <a:ext uri="{FF2B5EF4-FFF2-40B4-BE49-F238E27FC236}">
                <a16:creationId xmlns:a16="http://schemas.microsoft.com/office/drawing/2014/main" id="{CA7828CA-1500-8418-8E69-D5BC7B1DD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7A8CA-E15F-34C5-78B3-081B3DFCFD9F}"/>
              </a:ext>
            </a:extLst>
          </p:cNvPr>
          <p:cNvSpPr>
            <a:spLocks noGrp="1"/>
          </p:cNvSpPr>
          <p:nvPr>
            <p:ph type="sldNum" sz="quarter" idx="12"/>
          </p:nvPr>
        </p:nvSpPr>
        <p:spPr/>
        <p:txBody>
          <a:bodyPr/>
          <a:lstStyle/>
          <a:p>
            <a:fld id="{B1719CA8-C6A8-4743-A686-2A80CA3256FA}" type="slidenum">
              <a:rPr lang="en-US" smtClean="0"/>
              <a:t>‹#›</a:t>
            </a:fld>
            <a:endParaRPr lang="en-US"/>
          </a:p>
        </p:txBody>
      </p:sp>
    </p:spTree>
    <p:extLst>
      <p:ext uri="{BB962C8B-B14F-4D97-AF65-F5344CB8AC3E}">
        <p14:creationId xmlns:p14="http://schemas.microsoft.com/office/powerpoint/2010/main" val="340641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62A6-69D3-7025-D699-ECC0F4C77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16009-BE34-9E1B-CEB2-F6D0DFAC8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D970F-D1BF-981C-A56B-ECD7F9752169}"/>
              </a:ext>
            </a:extLst>
          </p:cNvPr>
          <p:cNvSpPr>
            <a:spLocks noGrp="1"/>
          </p:cNvSpPr>
          <p:nvPr>
            <p:ph type="dt" sz="half" idx="10"/>
          </p:nvPr>
        </p:nvSpPr>
        <p:spPr/>
        <p:txBody>
          <a:bodyPr/>
          <a:lstStyle/>
          <a:p>
            <a:fld id="{D2DCCED0-BD73-4F1B-B121-C4E4C72CC9D4}" type="datetime1">
              <a:rPr lang="en-US" smtClean="0"/>
              <a:t>3/20/2025</a:t>
            </a:fld>
            <a:endParaRPr lang="en-US"/>
          </a:p>
        </p:txBody>
      </p:sp>
      <p:sp>
        <p:nvSpPr>
          <p:cNvPr id="5" name="Footer Placeholder 4">
            <a:extLst>
              <a:ext uri="{FF2B5EF4-FFF2-40B4-BE49-F238E27FC236}">
                <a16:creationId xmlns:a16="http://schemas.microsoft.com/office/drawing/2014/main" id="{8E5855A8-ED5E-4B9A-9649-F0E0A8CA0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2A851-10E0-5442-E06C-B9F4C88C301C}"/>
              </a:ext>
            </a:extLst>
          </p:cNvPr>
          <p:cNvSpPr>
            <a:spLocks noGrp="1"/>
          </p:cNvSpPr>
          <p:nvPr>
            <p:ph type="sldNum" sz="quarter" idx="12"/>
          </p:nvPr>
        </p:nvSpPr>
        <p:spPr/>
        <p:txBody>
          <a:bodyPr/>
          <a:lstStyle/>
          <a:p>
            <a:fld id="{B1719CA8-C6A8-4743-A686-2A80CA3256FA}" type="slidenum">
              <a:rPr lang="en-US" smtClean="0"/>
              <a:t>‹#›</a:t>
            </a:fld>
            <a:endParaRPr lang="en-US"/>
          </a:p>
        </p:txBody>
      </p:sp>
    </p:spTree>
    <p:extLst>
      <p:ext uri="{BB962C8B-B14F-4D97-AF65-F5344CB8AC3E}">
        <p14:creationId xmlns:p14="http://schemas.microsoft.com/office/powerpoint/2010/main" val="337678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6CE9-649C-8D48-F7F6-0CF394908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0890EE-18B8-F5BF-643C-93FC2E8DE4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E8069-1B67-F29A-A307-16893417C4C3}"/>
              </a:ext>
            </a:extLst>
          </p:cNvPr>
          <p:cNvSpPr>
            <a:spLocks noGrp="1"/>
          </p:cNvSpPr>
          <p:nvPr>
            <p:ph type="dt" sz="half" idx="10"/>
          </p:nvPr>
        </p:nvSpPr>
        <p:spPr/>
        <p:txBody>
          <a:bodyPr/>
          <a:lstStyle/>
          <a:p>
            <a:fld id="{7D2D1532-5E2C-42CF-9AA1-F3527F161C5E}" type="datetime1">
              <a:rPr lang="en-US" smtClean="0"/>
              <a:t>3/20/2025</a:t>
            </a:fld>
            <a:endParaRPr lang="en-US"/>
          </a:p>
        </p:txBody>
      </p:sp>
      <p:sp>
        <p:nvSpPr>
          <p:cNvPr id="5" name="Footer Placeholder 4">
            <a:extLst>
              <a:ext uri="{FF2B5EF4-FFF2-40B4-BE49-F238E27FC236}">
                <a16:creationId xmlns:a16="http://schemas.microsoft.com/office/drawing/2014/main" id="{34CD572B-5F19-2D29-246B-086F7EC0A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E62F3-313C-2C13-E6ED-EE19171265A4}"/>
              </a:ext>
            </a:extLst>
          </p:cNvPr>
          <p:cNvSpPr>
            <a:spLocks noGrp="1"/>
          </p:cNvSpPr>
          <p:nvPr>
            <p:ph type="sldNum" sz="quarter" idx="12"/>
          </p:nvPr>
        </p:nvSpPr>
        <p:spPr/>
        <p:txBody>
          <a:bodyPr/>
          <a:lstStyle/>
          <a:p>
            <a:fld id="{B1719CA8-C6A8-4743-A686-2A80CA3256FA}" type="slidenum">
              <a:rPr lang="en-US" smtClean="0"/>
              <a:t>‹#›</a:t>
            </a:fld>
            <a:endParaRPr lang="en-US"/>
          </a:p>
        </p:txBody>
      </p:sp>
    </p:spTree>
    <p:extLst>
      <p:ext uri="{BB962C8B-B14F-4D97-AF65-F5344CB8AC3E}">
        <p14:creationId xmlns:p14="http://schemas.microsoft.com/office/powerpoint/2010/main" val="183883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1C55-16A6-8C3E-5A29-54BAE94A6B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80E3D-27D7-2891-1288-AE3E3EB581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D10432-6CF4-A302-BAE3-4DC24228E1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977562-58A9-5CDA-21E0-2AB286CC39E4}"/>
              </a:ext>
            </a:extLst>
          </p:cNvPr>
          <p:cNvSpPr>
            <a:spLocks noGrp="1"/>
          </p:cNvSpPr>
          <p:nvPr>
            <p:ph type="dt" sz="half" idx="10"/>
          </p:nvPr>
        </p:nvSpPr>
        <p:spPr/>
        <p:txBody>
          <a:bodyPr/>
          <a:lstStyle/>
          <a:p>
            <a:fld id="{31AE2950-5D7F-4031-A2F7-328E8212E944}" type="datetime1">
              <a:rPr lang="en-US" smtClean="0"/>
              <a:t>3/20/2025</a:t>
            </a:fld>
            <a:endParaRPr lang="en-US"/>
          </a:p>
        </p:txBody>
      </p:sp>
      <p:sp>
        <p:nvSpPr>
          <p:cNvPr id="6" name="Footer Placeholder 5">
            <a:extLst>
              <a:ext uri="{FF2B5EF4-FFF2-40B4-BE49-F238E27FC236}">
                <a16:creationId xmlns:a16="http://schemas.microsoft.com/office/drawing/2014/main" id="{6053A444-BB7F-F0AF-8461-0FFD65F6D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F578F3-A9F0-9F55-CF59-55C6F02FC56B}"/>
              </a:ext>
            </a:extLst>
          </p:cNvPr>
          <p:cNvSpPr>
            <a:spLocks noGrp="1"/>
          </p:cNvSpPr>
          <p:nvPr>
            <p:ph type="sldNum" sz="quarter" idx="12"/>
          </p:nvPr>
        </p:nvSpPr>
        <p:spPr/>
        <p:txBody>
          <a:bodyPr/>
          <a:lstStyle/>
          <a:p>
            <a:fld id="{B1719CA8-C6A8-4743-A686-2A80CA3256FA}" type="slidenum">
              <a:rPr lang="en-US" smtClean="0"/>
              <a:t>‹#›</a:t>
            </a:fld>
            <a:endParaRPr lang="en-US"/>
          </a:p>
        </p:txBody>
      </p:sp>
    </p:spTree>
    <p:extLst>
      <p:ext uri="{BB962C8B-B14F-4D97-AF65-F5344CB8AC3E}">
        <p14:creationId xmlns:p14="http://schemas.microsoft.com/office/powerpoint/2010/main" val="40733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76EC-AB45-EC27-924E-5236F682F2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FF820F-13FB-C5DA-2EA5-3204A08197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339ADA-C70A-CD80-CF67-9491E99A50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AF7E34-9274-04C2-AAF9-BB0C8B3AA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AD1ACD-B121-EC38-1DED-0B0B2FFD3F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B27BDC-3055-4EDF-1320-F7786F9CD6F1}"/>
              </a:ext>
            </a:extLst>
          </p:cNvPr>
          <p:cNvSpPr>
            <a:spLocks noGrp="1"/>
          </p:cNvSpPr>
          <p:nvPr>
            <p:ph type="dt" sz="half" idx="10"/>
          </p:nvPr>
        </p:nvSpPr>
        <p:spPr/>
        <p:txBody>
          <a:bodyPr/>
          <a:lstStyle/>
          <a:p>
            <a:fld id="{BE5BD2CE-D3CD-421F-87C9-754D9F75B05C}" type="datetime1">
              <a:rPr lang="en-US" smtClean="0"/>
              <a:t>3/20/2025</a:t>
            </a:fld>
            <a:endParaRPr lang="en-US"/>
          </a:p>
        </p:txBody>
      </p:sp>
      <p:sp>
        <p:nvSpPr>
          <p:cNvPr id="8" name="Footer Placeholder 7">
            <a:extLst>
              <a:ext uri="{FF2B5EF4-FFF2-40B4-BE49-F238E27FC236}">
                <a16:creationId xmlns:a16="http://schemas.microsoft.com/office/drawing/2014/main" id="{1E87DBCD-3734-EB76-664B-7D65A9BB48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D70377-8E5B-6050-C5A2-EA679168D8BC}"/>
              </a:ext>
            </a:extLst>
          </p:cNvPr>
          <p:cNvSpPr>
            <a:spLocks noGrp="1"/>
          </p:cNvSpPr>
          <p:nvPr>
            <p:ph type="sldNum" sz="quarter" idx="12"/>
          </p:nvPr>
        </p:nvSpPr>
        <p:spPr/>
        <p:txBody>
          <a:bodyPr/>
          <a:lstStyle/>
          <a:p>
            <a:fld id="{B1719CA8-C6A8-4743-A686-2A80CA3256FA}" type="slidenum">
              <a:rPr lang="en-US" smtClean="0"/>
              <a:t>‹#›</a:t>
            </a:fld>
            <a:endParaRPr lang="en-US"/>
          </a:p>
        </p:txBody>
      </p:sp>
    </p:spTree>
    <p:extLst>
      <p:ext uri="{BB962C8B-B14F-4D97-AF65-F5344CB8AC3E}">
        <p14:creationId xmlns:p14="http://schemas.microsoft.com/office/powerpoint/2010/main" val="185350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512B-5B1D-DCBB-B30F-B62F601593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5054FC-CC5A-5589-217E-2569693D0373}"/>
              </a:ext>
            </a:extLst>
          </p:cNvPr>
          <p:cNvSpPr>
            <a:spLocks noGrp="1"/>
          </p:cNvSpPr>
          <p:nvPr>
            <p:ph type="dt" sz="half" idx="10"/>
          </p:nvPr>
        </p:nvSpPr>
        <p:spPr/>
        <p:txBody>
          <a:bodyPr/>
          <a:lstStyle/>
          <a:p>
            <a:fld id="{C1E8A3E5-7B87-477D-9FCA-9B2A2AF0D08B}" type="datetime1">
              <a:rPr lang="en-US" smtClean="0"/>
              <a:t>3/20/2025</a:t>
            </a:fld>
            <a:endParaRPr lang="en-US"/>
          </a:p>
        </p:txBody>
      </p:sp>
      <p:sp>
        <p:nvSpPr>
          <p:cNvPr id="4" name="Footer Placeholder 3">
            <a:extLst>
              <a:ext uri="{FF2B5EF4-FFF2-40B4-BE49-F238E27FC236}">
                <a16:creationId xmlns:a16="http://schemas.microsoft.com/office/drawing/2014/main" id="{E7676027-75FA-27AD-0336-4D88DB133D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C525DC-F386-1BFE-D002-B547DE80FEBC}"/>
              </a:ext>
            </a:extLst>
          </p:cNvPr>
          <p:cNvSpPr>
            <a:spLocks noGrp="1"/>
          </p:cNvSpPr>
          <p:nvPr>
            <p:ph type="sldNum" sz="quarter" idx="12"/>
          </p:nvPr>
        </p:nvSpPr>
        <p:spPr/>
        <p:txBody>
          <a:bodyPr/>
          <a:lstStyle/>
          <a:p>
            <a:fld id="{B1719CA8-C6A8-4743-A686-2A80CA3256FA}" type="slidenum">
              <a:rPr lang="en-US" smtClean="0"/>
              <a:t>‹#›</a:t>
            </a:fld>
            <a:endParaRPr lang="en-US"/>
          </a:p>
        </p:txBody>
      </p:sp>
    </p:spTree>
    <p:extLst>
      <p:ext uri="{BB962C8B-B14F-4D97-AF65-F5344CB8AC3E}">
        <p14:creationId xmlns:p14="http://schemas.microsoft.com/office/powerpoint/2010/main" val="360200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D6C37A-D72D-5647-7091-030B5AC5CE5D}"/>
              </a:ext>
            </a:extLst>
          </p:cNvPr>
          <p:cNvSpPr>
            <a:spLocks noGrp="1"/>
          </p:cNvSpPr>
          <p:nvPr>
            <p:ph type="dt" sz="half" idx="10"/>
          </p:nvPr>
        </p:nvSpPr>
        <p:spPr/>
        <p:txBody>
          <a:bodyPr/>
          <a:lstStyle/>
          <a:p>
            <a:fld id="{417841F5-9118-4851-BC9D-2C7471F0550C}" type="datetime1">
              <a:rPr lang="en-US" smtClean="0"/>
              <a:t>3/20/2025</a:t>
            </a:fld>
            <a:endParaRPr lang="en-US"/>
          </a:p>
        </p:txBody>
      </p:sp>
      <p:sp>
        <p:nvSpPr>
          <p:cNvPr id="3" name="Footer Placeholder 2">
            <a:extLst>
              <a:ext uri="{FF2B5EF4-FFF2-40B4-BE49-F238E27FC236}">
                <a16:creationId xmlns:a16="http://schemas.microsoft.com/office/drawing/2014/main" id="{6FB58D47-9B76-E7EA-A1CE-3EEBAD79B7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E5AE88-FC8A-8CC2-9D0D-E76FA3C19081}"/>
              </a:ext>
            </a:extLst>
          </p:cNvPr>
          <p:cNvSpPr>
            <a:spLocks noGrp="1"/>
          </p:cNvSpPr>
          <p:nvPr>
            <p:ph type="sldNum" sz="quarter" idx="12"/>
          </p:nvPr>
        </p:nvSpPr>
        <p:spPr/>
        <p:txBody>
          <a:bodyPr/>
          <a:lstStyle/>
          <a:p>
            <a:fld id="{B1719CA8-C6A8-4743-A686-2A80CA3256FA}" type="slidenum">
              <a:rPr lang="en-US" smtClean="0"/>
              <a:t>‹#›</a:t>
            </a:fld>
            <a:endParaRPr lang="en-US"/>
          </a:p>
        </p:txBody>
      </p:sp>
    </p:spTree>
    <p:extLst>
      <p:ext uri="{BB962C8B-B14F-4D97-AF65-F5344CB8AC3E}">
        <p14:creationId xmlns:p14="http://schemas.microsoft.com/office/powerpoint/2010/main" val="344137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17A2-7DAE-3A9E-0220-C6E11A2F1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E81429-E699-8238-0DCA-9C190BC41B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77D922-34BC-640F-C95C-7C2CC02F2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B2D6A-06A9-CE7C-F022-238C4BD27DE8}"/>
              </a:ext>
            </a:extLst>
          </p:cNvPr>
          <p:cNvSpPr>
            <a:spLocks noGrp="1"/>
          </p:cNvSpPr>
          <p:nvPr>
            <p:ph type="dt" sz="half" idx="10"/>
          </p:nvPr>
        </p:nvSpPr>
        <p:spPr/>
        <p:txBody>
          <a:bodyPr/>
          <a:lstStyle/>
          <a:p>
            <a:fld id="{059A5980-798C-40AA-9A5F-64B27ABFCA3C}" type="datetime1">
              <a:rPr lang="en-US" smtClean="0"/>
              <a:t>3/20/2025</a:t>
            </a:fld>
            <a:endParaRPr lang="en-US"/>
          </a:p>
        </p:txBody>
      </p:sp>
      <p:sp>
        <p:nvSpPr>
          <p:cNvPr id="6" name="Footer Placeholder 5">
            <a:extLst>
              <a:ext uri="{FF2B5EF4-FFF2-40B4-BE49-F238E27FC236}">
                <a16:creationId xmlns:a16="http://schemas.microsoft.com/office/drawing/2014/main" id="{F8CF9E7B-3C84-1AEF-DC2A-45D35626E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A6987-BEB3-9C9D-4AF8-19902556FF27}"/>
              </a:ext>
            </a:extLst>
          </p:cNvPr>
          <p:cNvSpPr>
            <a:spLocks noGrp="1"/>
          </p:cNvSpPr>
          <p:nvPr>
            <p:ph type="sldNum" sz="quarter" idx="12"/>
          </p:nvPr>
        </p:nvSpPr>
        <p:spPr/>
        <p:txBody>
          <a:bodyPr/>
          <a:lstStyle/>
          <a:p>
            <a:fld id="{B1719CA8-C6A8-4743-A686-2A80CA3256FA}" type="slidenum">
              <a:rPr lang="en-US" smtClean="0"/>
              <a:t>‹#›</a:t>
            </a:fld>
            <a:endParaRPr lang="en-US"/>
          </a:p>
        </p:txBody>
      </p:sp>
    </p:spTree>
    <p:extLst>
      <p:ext uri="{BB962C8B-B14F-4D97-AF65-F5344CB8AC3E}">
        <p14:creationId xmlns:p14="http://schemas.microsoft.com/office/powerpoint/2010/main" val="111280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DBAF-7E6B-15C0-5051-CD79D3F3B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C040B6-20B8-78D5-7719-996983DB8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A00E0E-E26C-561C-6AB9-78FB95B1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07AF14-132E-2C38-06A1-DAC054DAB82A}"/>
              </a:ext>
            </a:extLst>
          </p:cNvPr>
          <p:cNvSpPr>
            <a:spLocks noGrp="1"/>
          </p:cNvSpPr>
          <p:nvPr>
            <p:ph type="dt" sz="half" idx="10"/>
          </p:nvPr>
        </p:nvSpPr>
        <p:spPr/>
        <p:txBody>
          <a:bodyPr/>
          <a:lstStyle/>
          <a:p>
            <a:fld id="{C796420D-3BD2-4DBB-A26B-EE9DC5DEA3E7}" type="datetime1">
              <a:rPr lang="en-US" smtClean="0"/>
              <a:t>3/20/2025</a:t>
            </a:fld>
            <a:endParaRPr lang="en-US"/>
          </a:p>
        </p:txBody>
      </p:sp>
      <p:sp>
        <p:nvSpPr>
          <p:cNvPr id="6" name="Footer Placeholder 5">
            <a:extLst>
              <a:ext uri="{FF2B5EF4-FFF2-40B4-BE49-F238E27FC236}">
                <a16:creationId xmlns:a16="http://schemas.microsoft.com/office/drawing/2014/main" id="{D0CB2A06-AB8F-A27C-1F7F-F475F9103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5B2EE-1817-A539-F304-48A1B7F97EA0}"/>
              </a:ext>
            </a:extLst>
          </p:cNvPr>
          <p:cNvSpPr>
            <a:spLocks noGrp="1"/>
          </p:cNvSpPr>
          <p:nvPr>
            <p:ph type="sldNum" sz="quarter" idx="12"/>
          </p:nvPr>
        </p:nvSpPr>
        <p:spPr/>
        <p:txBody>
          <a:bodyPr/>
          <a:lstStyle/>
          <a:p>
            <a:fld id="{B1719CA8-C6A8-4743-A686-2A80CA3256FA}" type="slidenum">
              <a:rPr lang="en-US" smtClean="0"/>
              <a:t>‹#›</a:t>
            </a:fld>
            <a:endParaRPr lang="en-US"/>
          </a:p>
        </p:txBody>
      </p:sp>
    </p:spTree>
    <p:extLst>
      <p:ext uri="{BB962C8B-B14F-4D97-AF65-F5344CB8AC3E}">
        <p14:creationId xmlns:p14="http://schemas.microsoft.com/office/powerpoint/2010/main" val="299722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8ADA7C-96A8-D052-A53F-9B4C75210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96936F-37C0-3C4F-C158-DA43FBF70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F9558-8AD6-47E1-073E-7C9AB155C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DE004C-BC7A-47C6-8820-057299145466}" type="datetime1">
              <a:rPr lang="en-US" smtClean="0"/>
              <a:t>3/20/2025</a:t>
            </a:fld>
            <a:endParaRPr lang="en-US"/>
          </a:p>
        </p:txBody>
      </p:sp>
      <p:sp>
        <p:nvSpPr>
          <p:cNvPr id="5" name="Footer Placeholder 4">
            <a:extLst>
              <a:ext uri="{FF2B5EF4-FFF2-40B4-BE49-F238E27FC236}">
                <a16:creationId xmlns:a16="http://schemas.microsoft.com/office/drawing/2014/main" id="{D2B1C9B2-5E2B-5967-1CD1-96789279B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A3DD11-0F62-7637-0823-FB1C52167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719CA8-C6A8-4743-A686-2A80CA3256FA}" type="slidenum">
              <a:rPr lang="en-US" smtClean="0"/>
              <a:t>‹#›</a:t>
            </a:fld>
            <a:endParaRPr lang="en-US"/>
          </a:p>
        </p:txBody>
      </p:sp>
    </p:spTree>
    <p:extLst>
      <p:ext uri="{BB962C8B-B14F-4D97-AF65-F5344CB8AC3E}">
        <p14:creationId xmlns:p14="http://schemas.microsoft.com/office/powerpoint/2010/main" val="1630356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chart" Target="../charts/chart9.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pnas.org/doi/10.1073/pnas.2202075119"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dx.doi.org/10.5194/essd-15-2295-202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dx.doi.org/10.5194/essd-15-2295-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7159-F225-7801-378E-9B96FB4B92F1}"/>
              </a:ext>
            </a:extLst>
          </p:cNvPr>
          <p:cNvSpPr>
            <a:spLocks noGrp="1"/>
          </p:cNvSpPr>
          <p:nvPr>
            <p:ph type="ctrTitle"/>
          </p:nvPr>
        </p:nvSpPr>
        <p:spPr/>
        <p:txBody>
          <a:bodyPr/>
          <a:lstStyle/>
          <a:p>
            <a:r>
              <a:rPr lang="en-US" dirty="0"/>
              <a:t>The Scenario Explorer</a:t>
            </a:r>
          </a:p>
        </p:txBody>
      </p:sp>
      <p:sp>
        <p:nvSpPr>
          <p:cNvPr id="3" name="Subtitle 2">
            <a:extLst>
              <a:ext uri="{FF2B5EF4-FFF2-40B4-BE49-F238E27FC236}">
                <a16:creationId xmlns:a16="http://schemas.microsoft.com/office/drawing/2014/main" id="{0CEB82DB-CDE0-874A-5C73-1D07AF3BD958}"/>
              </a:ext>
            </a:extLst>
          </p:cNvPr>
          <p:cNvSpPr>
            <a:spLocks noGrp="1"/>
          </p:cNvSpPr>
          <p:nvPr>
            <p:ph type="subTitle" idx="1"/>
          </p:nvPr>
        </p:nvSpPr>
        <p:spPr/>
        <p:txBody>
          <a:bodyPr/>
          <a:lstStyle/>
          <a:p>
            <a:r>
              <a:rPr lang="en-US" dirty="0"/>
              <a:t>Presentation to HPAC on March 20, 2025</a:t>
            </a:r>
          </a:p>
          <a:p>
            <a:r>
              <a:rPr lang="en-US" dirty="0"/>
              <a:t>Bruce Parker</a:t>
            </a:r>
          </a:p>
        </p:txBody>
      </p:sp>
      <p:sp>
        <p:nvSpPr>
          <p:cNvPr id="4" name="Slide Number Placeholder 3">
            <a:extLst>
              <a:ext uri="{FF2B5EF4-FFF2-40B4-BE49-F238E27FC236}">
                <a16:creationId xmlns:a16="http://schemas.microsoft.com/office/drawing/2014/main" id="{5BBEDDF9-EF1D-30CA-162F-F3A3F46CF465}"/>
              </a:ext>
            </a:extLst>
          </p:cNvPr>
          <p:cNvSpPr>
            <a:spLocks noGrp="1"/>
          </p:cNvSpPr>
          <p:nvPr>
            <p:ph type="sldNum" sz="quarter" idx="12"/>
          </p:nvPr>
        </p:nvSpPr>
        <p:spPr/>
        <p:txBody>
          <a:bodyPr/>
          <a:lstStyle/>
          <a:p>
            <a:fld id="{B1719CA8-C6A8-4743-A686-2A80CA3256FA}" type="slidenum">
              <a:rPr lang="en-US" smtClean="0"/>
              <a:t>1</a:t>
            </a:fld>
            <a:endParaRPr lang="en-US"/>
          </a:p>
        </p:txBody>
      </p:sp>
    </p:spTree>
    <p:extLst>
      <p:ext uri="{BB962C8B-B14F-4D97-AF65-F5344CB8AC3E}">
        <p14:creationId xmlns:p14="http://schemas.microsoft.com/office/powerpoint/2010/main" val="291229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CCA6-FBED-9A31-5CBD-70E304B68BD0}"/>
              </a:ext>
            </a:extLst>
          </p:cNvPr>
          <p:cNvSpPr>
            <a:spLocks noGrp="1"/>
          </p:cNvSpPr>
          <p:nvPr>
            <p:ph type="title"/>
          </p:nvPr>
        </p:nvSpPr>
        <p:spPr>
          <a:xfrm>
            <a:off x="544286" y="365125"/>
            <a:ext cx="10809514" cy="1325563"/>
          </a:xfrm>
        </p:spPr>
        <p:txBody>
          <a:bodyPr/>
          <a:lstStyle/>
          <a:p>
            <a:r>
              <a:rPr lang="en-US" dirty="0"/>
              <a:t>Prelude to Developing the Web Page</a:t>
            </a:r>
          </a:p>
        </p:txBody>
      </p:sp>
      <p:sp>
        <p:nvSpPr>
          <p:cNvPr id="3" name="Content Placeholder 2">
            <a:extLst>
              <a:ext uri="{FF2B5EF4-FFF2-40B4-BE49-F238E27FC236}">
                <a16:creationId xmlns:a16="http://schemas.microsoft.com/office/drawing/2014/main" id="{501DE39D-300F-9EDE-4DB5-5E6C24AE2852}"/>
              </a:ext>
            </a:extLst>
          </p:cNvPr>
          <p:cNvSpPr>
            <a:spLocks noGrp="1"/>
          </p:cNvSpPr>
          <p:nvPr>
            <p:ph idx="1"/>
          </p:nvPr>
        </p:nvSpPr>
        <p:spPr>
          <a:xfrm>
            <a:off x="314960" y="1496060"/>
            <a:ext cx="11541760" cy="4351338"/>
          </a:xfrm>
        </p:spPr>
        <p:txBody>
          <a:bodyPr>
            <a:normAutofit/>
          </a:bodyPr>
          <a:lstStyle/>
          <a:p>
            <a:r>
              <a:rPr lang="en-US" dirty="0"/>
              <a:t>Examine the current radiative forcing elements</a:t>
            </a:r>
          </a:p>
          <a:p>
            <a:endParaRPr lang="en-US" dirty="0"/>
          </a:p>
          <a:p>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Look at data from existing climate models to see if there is a way to develop a series of formulas that could be used to get from “CO2 emissions” to a “reasonably accurate temperature increase”.  </a:t>
            </a:r>
          </a:p>
          <a:p>
            <a:endParaRPr lang="en-US" dirty="0"/>
          </a:p>
          <a:p>
            <a:pPr marL="0" indent="0">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06FE0A9-6EF3-7C30-5E9F-549BCCE027C8}"/>
              </a:ext>
            </a:extLst>
          </p:cNvPr>
          <p:cNvSpPr>
            <a:spLocks noGrp="1"/>
          </p:cNvSpPr>
          <p:nvPr>
            <p:ph type="sldNum" sz="quarter" idx="12"/>
          </p:nvPr>
        </p:nvSpPr>
        <p:spPr/>
        <p:txBody>
          <a:bodyPr/>
          <a:lstStyle/>
          <a:p>
            <a:fld id="{B1719CA8-C6A8-4743-A686-2A80CA3256FA}" type="slidenum">
              <a:rPr lang="en-US" smtClean="0"/>
              <a:t>10</a:t>
            </a:fld>
            <a:endParaRPr lang="en-US"/>
          </a:p>
        </p:txBody>
      </p:sp>
    </p:spTree>
    <p:extLst>
      <p:ext uri="{BB962C8B-B14F-4D97-AF65-F5344CB8AC3E}">
        <p14:creationId xmlns:p14="http://schemas.microsoft.com/office/powerpoint/2010/main" val="217904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3AC1-4FC6-9CBB-5B8A-A6F556F02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22AA7-6CD2-89A2-7EFD-FB3006C61A46}"/>
              </a:ext>
            </a:extLst>
          </p:cNvPr>
          <p:cNvSpPr>
            <a:spLocks noGrp="1"/>
          </p:cNvSpPr>
          <p:nvPr>
            <p:ph type="title"/>
          </p:nvPr>
        </p:nvSpPr>
        <p:spPr>
          <a:xfrm>
            <a:off x="576943" y="365125"/>
            <a:ext cx="10776857" cy="1325563"/>
          </a:xfrm>
        </p:spPr>
        <p:txBody>
          <a:bodyPr/>
          <a:lstStyle/>
          <a:p>
            <a:r>
              <a:rPr lang="en-US" dirty="0"/>
              <a:t>Prelude to Developing the Web Page</a:t>
            </a:r>
          </a:p>
        </p:txBody>
      </p:sp>
      <p:sp>
        <p:nvSpPr>
          <p:cNvPr id="3" name="Content Placeholder 2">
            <a:extLst>
              <a:ext uri="{FF2B5EF4-FFF2-40B4-BE49-F238E27FC236}">
                <a16:creationId xmlns:a16="http://schemas.microsoft.com/office/drawing/2014/main" id="{4D22C7C2-5DE5-15F1-1468-A8F853D8F08D}"/>
              </a:ext>
            </a:extLst>
          </p:cNvPr>
          <p:cNvSpPr>
            <a:spLocks noGrp="1"/>
          </p:cNvSpPr>
          <p:nvPr>
            <p:ph idx="1"/>
          </p:nvPr>
        </p:nvSpPr>
        <p:spPr>
          <a:xfrm>
            <a:off x="314960" y="1496060"/>
            <a:ext cx="11541760" cy="4351338"/>
          </a:xfrm>
        </p:spPr>
        <p:txBody>
          <a:bodyPr>
            <a:normAutofit lnSpcReduction="10000"/>
          </a:bodyPr>
          <a:lstStyle/>
          <a:p>
            <a:r>
              <a:rPr lang="en-US" dirty="0"/>
              <a:t>Examine the current radiative forcing elements</a:t>
            </a:r>
          </a:p>
          <a:p>
            <a:endParaRPr lang="en-US" dirty="0"/>
          </a:p>
          <a:p>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Look at data from existing climate models to see if there is a way to develop a series of formulas that could be used to get from “CO2 emissions” to a “reasonably accurate temperature increase”.  </a:t>
            </a:r>
          </a:p>
          <a:p>
            <a:endParaRPr lang="en-US" dirty="0"/>
          </a:p>
          <a:p>
            <a:r>
              <a:rPr lang="en-US" dirty="0"/>
              <a:t>Develop a model that works in three steps:</a:t>
            </a:r>
          </a:p>
          <a:p>
            <a:pPr lvl="1"/>
            <a:r>
              <a:rPr lang="en-US" sz="2800" kern="100" dirty="0">
                <a:latin typeface="Calibri" panose="020F0502020204030204" pitchFamily="34" charset="0"/>
                <a:ea typeface="Calibri" panose="020F0502020204030204" pitchFamily="34" charset="0"/>
                <a:cs typeface="Times New Roman" panose="02020603050405020304" pitchFamily="18" charset="0"/>
              </a:rPr>
              <a:t>1. C</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alculate the radiative forcing of CO2 based on annual </a:t>
            </a:r>
            <a:r>
              <a:rPr lang="en-US" sz="2800" kern="100" dirty="0">
                <a:latin typeface="Calibri" panose="020F0502020204030204" pitchFamily="34" charset="0"/>
                <a:ea typeface="Calibri" panose="020F0502020204030204" pitchFamily="34" charset="0"/>
                <a:cs typeface="Times New Roman" panose="02020603050405020304" pitchFamily="18" charset="0"/>
              </a:rPr>
              <a:t>CO2</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emissions</a:t>
            </a:r>
          </a:p>
          <a:p>
            <a:pPr lvl="1"/>
            <a:r>
              <a:rPr lang="en-US" sz="2800" kern="100" dirty="0">
                <a:latin typeface="Calibri" panose="020F0502020204030204" pitchFamily="34" charset="0"/>
                <a:ea typeface="Calibri" panose="020F0502020204030204" pitchFamily="34" charset="0"/>
                <a:cs typeface="Times New Roman" panose="02020603050405020304" pitchFamily="18" charset="0"/>
              </a:rPr>
              <a:t>2. A</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dd up the radiative forcing from all of the forcing  elements.</a:t>
            </a:r>
          </a:p>
          <a:p>
            <a:pPr lvl="1"/>
            <a:r>
              <a:rPr lang="en-US" sz="2800" kern="100" dirty="0">
                <a:latin typeface="Calibri" panose="020F0502020204030204" pitchFamily="34" charset="0"/>
                <a:ea typeface="Calibri" panose="020F0502020204030204" pitchFamily="34" charset="0"/>
                <a:cs typeface="Times New Roman" panose="02020603050405020304" pitchFamily="18" charset="0"/>
              </a:rPr>
              <a:t>3.</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Calculate the temperature increase based on the total radiative forcing.</a:t>
            </a:r>
          </a:p>
          <a:p>
            <a:pPr marL="457200" lvl="1" indent="0">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22B85E4-0CB8-4CF3-81A8-0DD8E21FE6C4}"/>
              </a:ext>
            </a:extLst>
          </p:cNvPr>
          <p:cNvSpPr>
            <a:spLocks noGrp="1"/>
          </p:cNvSpPr>
          <p:nvPr>
            <p:ph type="sldNum" sz="quarter" idx="12"/>
          </p:nvPr>
        </p:nvSpPr>
        <p:spPr/>
        <p:txBody>
          <a:bodyPr/>
          <a:lstStyle/>
          <a:p>
            <a:fld id="{B1719CA8-C6A8-4743-A686-2A80CA3256FA}" type="slidenum">
              <a:rPr lang="en-US" smtClean="0"/>
              <a:t>11</a:t>
            </a:fld>
            <a:endParaRPr lang="en-US"/>
          </a:p>
        </p:txBody>
      </p:sp>
    </p:spTree>
    <p:extLst>
      <p:ext uri="{BB962C8B-B14F-4D97-AF65-F5344CB8AC3E}">
        <p14:creationId xmlns:p14="http://schemas.microsoft.com/office/powerpoint/2010/main" val="90340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1E976-92E0-CA9E-6911-EEB17D635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AFC75-675D-C133-C524-F75679C1700D}"/>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graphicFrame>
        <p:nvGraphicFramePr>
          <p:cNvPr id="5" name="Table 4">
            <a:extLst>
              <a:ext uri="{FF2B5EF4-FFF2-40B4-BE49-F238E27FC236}">
                <a16:creationId xmlns:a16="http://schemas.microsoft.com/office/drawing/2014/main" id="{14728301-0498-26A7-CA75-AC53E39D3807}"/>
              </a:ext>
            </a:extLst>
          </p:cNvPr>
          <p:cNvGraphicFramePr>
            <a:graphicFrameLocks noGrp="1"/>
          </p:cNvGraphicFramePr>
          <p:nvPr>
            <p:extLst>
              <p:ext uri="{D42A27DB-BD31-4B8C-83A1-F6EECF244321}">
                <p14:modId xmlns:p14="http://schemas.microsoft.com/office/powerpoint/2010/main" val="1745996742"/>
              </p:ext>
            </p:extLst>
          </p:nvPr>
        </p:nvGraphicFramePr>
        <p:xfrm>
          <a:off x="476250" y="2168455"/>
          <a:ext cx="11087098" cy="3403600"/>
        </p:xfrm>
        <a:graphic>
          <a:graphicData uri="http://schemas.openxmlformats.org/drawingml/2006/table">
            <a:tbl>
              <a:tblPr firstRow="1" bandRow="1">
                <a:tableStyleId>{5C22544A-7EE6-4342-B048-85BDC9FD1C3A}</a:tableStyleId>
              </a:tblPr>
              <a:tblGrid>
                <a:gridCol w="300836">
                  <a:extLst>
                    <a:ext uri="{9D8B030D-6E8A-4147-A177-3AD203B41FA5}">
                      <a16:colId xmlns:a16="http://schemas.microsoft.com/office/drawing/2014/main" val="2777676072"/>
                    </a:ext>
                  </a:extLst>
                </a:gridCol>
                <a:gridCol w="2880514">
                  <a:extLst>
                    <a:ext uri="{9D8B030D-6E8A-4147-A177-3AD203B41FA5}">
                      <a16:colId xmlns:a16="http://schemas.microsoft.com/office/drawing/2014/main" val="724880595"/>
                    </a:ext>
                  </a:extLst>
                </a:gridCol>
                <a:gridCol w="5372100">
                  <a:extLst>
                    <a:ext uri="{9D8B030D-6E8A-4147-A177-3AD203B41FA5}">
                      <a16:colId xmlns:a16="http://schemas.microsoft.com/office/drawing/2014/main" val="3240898311"/>
                    </a:ext>
                  </a:extLst>
                </a:gridCol>
                <a:gridCol w="942975">
                  <a:extLst>
                    <a:ext uri="{9D8B030D-6E8A-4147-A177-3AD203B41FA5}">
                      <a16:colId xmlns:a16="http://schemas.microsoft.com/office/drawing/2014/main" val="333747884"/>
                    </a:ext>
                  </a:extLst>
                </a:gridCol>
                <a:gridCol w="775051">
                  <a:extLst>
                    <a:ext uri="{9D8B030D-6E8A-4147-A177-3AD203B41FA5}">
                      <a16:colId xmlns:a16="http://schemas.microsoft.com/office/drawing/2014/main" val="2354315788"/>
                    </a:ext>
                  </a:extLst>
                </a:gridCol>
                <a:gridCol w="815622">
                  <a:extLst>
                    <a:ext uri="{9D8B030D-6E8A-4147-A177-3AD203B41FA5}">
                      <a16:colId xmlns:a16="http://schemas.microsoft.com/office/drawing/2014/main" val="3421081244"/>
                    </a:ext>
                  </a:extLst>
                </a:gridCol>
              </a:tblGrid>
              <a:tr h="370840">
                <a:tc>
                  <a:txBody>
                    <a:bodyPr/>
                    <a:lstStyle/>
                    <a:p>
                      <a:r>
                        <a:rPr lang="en-US" dirty="0"/>
                        <a:t>#</a:t>
                      </a:r>
                    </a:p>
                  </a:txBody>
                  <a:tcPr/>
                </a:tc>
                <a:tc>
                  <a:txBody>
                    <a:body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Forcing Element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txBody>
                  <a:tcPr/>
                </a:tc>
                <a:tc>
                  <a:txBody>
                    <a:bodyPr/>
                    <a:lstStyle/>
                    <a:p>
                      <a:r>
                        <a:rPr lang="en-US" dirty="0"/>
                        <a:t>Notes</a:t>
                      </a:r>
                    </a:p>
                  </a:txBody>
                  <a:tcPr/>
                </a:tc>
                <a:tc>
                  <a:txBody>
                    <a:bodyPr/>
                    <a:lstStyle/>
                    <a:p>
                      <a:r>
                        <a:rPr lang="en-US" dirty="0"/>
                        <a:t>Units</a:t>
                      </a:r>
                    </a:p>
                  </a:txBody>
                  <a:tcPr/>
                </a:tc>
                <a:tc>
                  <a:txBody>
                    <a:bodyPr/>
                    <a:lstStyle/>
                    <a:p>
                      <a:r>
                        <a:rPr lang="en-US" dirty="0"/>
                        <a:t>2050</a:t>
                      </a:r>
                    </a:p>
                  </a:txBody>
                  <a:tcPr/>
                </a:tc>
                <a:tc>
                  <a:txBody>
                    <a:bodyPr/>
                    <a:lstStyle/>
                    <a:p>
                      <a:r>
                        <a:rPr lang="en-US" dirty="0"/>
                        <a:t>2100</a:t>
                      </a:r>
                    </a:p>
                  </a:txBody>
                  <a:tcPr/>
                </a:tc>
                <a:extLst>
                  <a:ext uri="{0D108BD9-81ED-4DB2-BD59-A6C34878D82A}">
                    <a16:rowId xmlns:a16="http://schemas.microsoft.com/office/drawing/2014/main" val="224620361"/>
                  </a:ext>
                </a:extLst>
              </a:tr>
              <a:tr h="370840">
                <a:tc>
                  <a:txBody>
                    <a:bodyPr/>
                    <a:lstStyle/>
                    <a:p>
                      <a:r>
                        <a:rPr lang="en-US" dirty="0"/>
                        <a:t>1</a:t>
                      </a:r>
                    </a:p>
                  </a:txBody>
                  <a:tcPr/>
                </a:tc>
                <a:tc>
                  <a:txBody>
                    <a:bodyPr/>
                    <a:lstStyle/>
                    <a:p>
                      <a:r>
                        <a:rPr lang="en-US" dirty="0"/>
                        <a:t>CO2</a:t>
                      </a:r>
                    </a:p>
                  </a:txBody>
                  <a:tcPr/>
                </a:tc>
                <a:tc>
                  <a:txBody>
                    <a:bodyPr/>
                    <a:lstStyle/>
                    <a:p>
                      <a:r>
                        <a:rPr lang="en-US" dirty="0"/>
                        <a:t>Emissions and removals (including feedbacks)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to first calculate the amount of CO2 that is added/removed from the atmosphere to get the change in atmospheric concentration</a:t>
                      </a:r>
                    </a:p>
                  </a:txBody>
                  <a:tcPr/>
                </a:tc>
                <a:tc>
                  <a:txBody>
                    <a:bodyPr/>
                    <a:lstStyle/>
                    <a:p>
                      <a:pPr marL="0" marR="0" algn="r">
                        <a:lnSpc>
                          <a:spcPts val="1650"/>
                        </a:lnSpc>
                        <a:spcAft>
                          <a:spcPts val="1000"/>
                        </a:spcAft>
                      </a:pPr>
                      <a:r>
                        <a:rPr lang="en-US" sz="1800" kern="100" dirty="0">
                          <a:effectLst/>
                          <a:latin typeface="+mn-lt"/>
                          <a:ea typeface="Calibri" panose="020F0502020204030204" pitchFamily="34" charset="0"/>
                          <a:cs typeface="Calibri" panose="020F0502020204030204" pitchFamily="34" charset="0"/>
                        </a:rPr>
                        <a:t>W/m-2</a:t>
                      </a: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3.21</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3.29</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785767"/>
                  </a:ext>
                </a:extLst>
              </a:tr>
              <a:tr h="370840">
                <a:tc>
                  <a:txBody>
                    <a:bodyPr/>
                    <a:lstStyle/>
                    <a:p>
                      <a:r>
                        <a:rPr lang="en-US" dirty="0"/>
                        <a:t>2</a:t>
                      </a:r>
                    </a:p>
                  </a:txBody>
                  <a:tcPr/>
                </a:tc>
                <a:tc>
                  <a:txBody>
                    <a:bodyPr/>
                    <a:lstStyle/>
                    <a:p>
                      <a:r>
                        <a:rPr lang="en-US" dirty="0"/>
                        <a:t>CH4</a:t>
                      </a:r>
                    </a:p>
                  </a:txBody>
                  <a:tcPr/>
                </a:tc>
                <a:tc>
                  <a:txBody>
                    <a:bodyPr/>
                    <a:lstStyle/>
                    <a:p>
                      <a:r>
                        <a:rPr lang="en-US" dirty="0"/>
                        <a:t>Can be computed from atmospheric concentration</a:t>
                      </a:r>
                    </a:p>
                  </a:txBody>
                  <a:tcPr/>
                </a:tc>
                <a:tc>
                  <a:txBody>
                    <a:bodyPr/>
                    <a:lstStyle/>
                    <a:p>
                      <a:pPr marL="0" marR="0" lvl="0" indent="0" algn="r" defTabSz="914400" rtl="0" eaLnBrk="1" fontAlgn="auto" latinLnBrk="0" hangingPunct="1">
                        <a:lnSpc>
                          <a:spcPts val="1650"/>
                        </a:lnSpc>
                        <a:spcBef>
                          <a:spcPts val="0"/>
                        </a:spcBef>
                        <a:spcAft>
                          <a:spcPts val="1000"/>
                        </a:spcAft>
                        <a:buClrTx/>
                        <a:buSzTx/>
                        <a:buFontTx/>
                        <a:buNone/>
                        <a:tabLst/>
                        <a:defRPr/>
                      </a:pPr>
                      <a:r>
                        <a:rPr lang="en-US" sz="1800" kern="100" dirty="0">
                          <a:effectLst/>
                          <a:latin typeface="+mn-lt"/>
                          <a:ea typeface="Calibri" panose="020F0502020204030204" pitchFamily="34" charset="0"/>
                          <a:cs typeface="Calibri" panose="020F0502020204030204" pitchFamily="34" charset="0"/>
                        </a:rPr>
                        <a:t>W/m-2</a:t>
                      </a:r>
                    </a:p>
                  </a:txBody>
                  <a:tcPr marL="68580" marR="68580" marT="0" marB="0" anchor="ctr"/>
                </a:tc>
                <a:tc>
                  <a:txBody>
                    <a:bodyPr/>
                    <a:lstStyle/>
                    <a:p>
                      <a:pPr marL="0" marR="0" algn="r">
                        <a:lnSpc>
                          <a:spcPts val="1650"/>
                        </a:lnSpc>
                        <a:spcAft>
                          <a:spcPts val="1000"/>
                        </a:spcAft>
                      </a:pPr>
                      <a:r>
                        <a:rPr lang="en-US" sz="1800" kern="100" dirty="0">
                          <a:solidFill>
                            <a:srgbClr val="000000"/>
                          </a:solidFill>
                          <a:effectLst/>
                          <a:latin typeface="+mn-lt"/>
                          <a:ea typeface="Calibri" panose="020F0502020204030204" pitchFamily="34" charset="0"/>
                          <a:cs typeface="Calibri" panose="020F0502020204030204" pitchFamily="34" charset="0"/>
                        </a:rPr>
                        <a:t>0.61</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100" dirty="0">
                          <a:solidFill>
                            <a:srgbClr val="000000"/>
                          </a:solidFill>
                          <a:effectLst/>
                          <a:latin typeface="+mn-lt"/>
                          <a:ea typeface="Calibri" panose="020F0502020204030204" pitchFamily="34" charset="0"/>
                          <a:cs typeface="Calibri" panose="020F0502020204030204" pitchFamily="34" charset="0"/>
                        </a:rPr>
                        <a:t>0.59</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02257548"/>
                  </a:ext>
                </a:extLst>
              </a:tr>
              <a:tr h="370840">
                <a:tc>
                  <a:txBody>
                    <a:bodyPr/>
                    <a:lstStyle/>
                    <a:p>
                      <a:r>
                        <a:rPr lang="en-US" dirty="0"/>
                        <a:t>3</a:t>
                      </a:r>
                    </a:p>
                  </a:txBody>
                  <a:tcPr/>
                </a:tc>
                <a:tc>
                  <a:txBody>
                    <a:bodyPr/>
                    <a:lstStyle/>
                    <a:p>
                      <a:r>
                        <a:rPr lang="en-US" dirty="0"/>
                        <a:t>N20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be computed from atmospheric concentration</a:t>
                      </a:r>
                    </a:p>
                  </a:txBody>
                  <a:tcPr/>
                </a:tc>
                <a:tc>
                  <a:txBody>
                    <a:bodyPr/>
                    <a:lstStyle/>
                    <a:p>
                      <a:pPr marL="0" marR="0" algn="r">
                        <a:lnSpc>
                          <a:spcPts val="1650"/>
                        </a:lnSpc>
                        <a:spcAft>
                          <a:spcPts val="1000"/>
                        </a:spcAft>
                      </a:pPr>
                      <a:r>
                        <a:rPr lang="en-US" sz="1800" kern="100" dirty="0">
                          <a:effectLst/>
                          <a:latin typeface="+mn-lt"/>
                          <a:ea typeface="Calibri" panose="020F0502020204030204" pitchFamily="34" charset="0"/>
                          <a:cs typeface="Calibri" panose="020F0502020204030204" pitchFamily="34" charset="0"/>
                        </a:rPr>
                        <a:t>W/m-2</a:t>
                      </a:r>
                    </a:p>
                  </a:txBody>
                  <a:tcPr marL="68580" marR="68580" marT="0" marB="0" anchor="ctr"/>
                </a:tc>
                <a:tc>
                  <a:txBody>
                    <a:bodyPr/>
                    <a:lstStyle/>
                    <a:p>
                      <a:pPr marL="0" marR="0" algn="r">
                        <a:lnSpc>
                          <a:spcPts val="1650"/>
                        </a:lnSpc>
                        <a:spcAft>
                          <a:spcPts val="1000"/>
                        </a:spcAft>
                      </a:pPr>
                      <a:r>
                        <a:rPr lang="en-US" sz="1800" kern="100" dirty="0">
                          <a:solidFill>
                            <a:srgbClr val="000000"/>
                          </a:solidFill>
                          <a:effectLst/>
                          <a:latin typeface="+mn-lt"/>
                          <a:ea typeface="Calibri" panose="020F0502020204030204" pitchFamily="34" charset="0"/>
                          <a:cs typeface="Calibri" panose="020F0502020204030204" pitchFamily="34" charset="0"/>
                        </a:rPr>
                        <a:t>0.28</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100" dirty="0">
                          <a:solidFill>
                            <a:srgbClr val="000000"/>
                          </a:solidFill>
                          <a:effectLst/>
                          <a:latin typeface="+mn-lt"/>
                          <a:ea typeface="Calibri" panose="020F0502020204030204" pitchFamily="34" charset="0"/>
                          <a:cs typeface="Calibri" panose="020F0502020204030204" pitchFamily="34" charset="0"/>
                        </a:rPr>
                        <a:t>0.38</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0941949"/>
                  </a:ext>
                </a:extLst>
              </a:tr>
              <a:tr h="370840">
                <a:tc>
                  <a:txBody>
                    <a:bodyPr/>
                    <a:lstStyle/>
                    <a:p>
                      <a:r>
                        <a:rPr lang="en-US" dirty="0"/>
                        <a:t>4</a:t>
                      </a:r>
                    </a:p>
                  </a:txBody>
                  <a:tcPr/>
                </a:tc>
                <a:tc>
                  <a:txBody>
                    <a:bodyPr/>
                    <a:lstStyle/>
                    <a:p>
                      <a:r>
                        <a:rPr lang="en-US" dirty="0"/>
                        <a:t>Aerosols</a:t>
                      </a:r>
                    </a:p>
                  </a:txBody>
                  <a:tcPr/>
                </a:tc>
                <a:tc>
                  <a:txBody>
                    <a:bodyPr/>
                    <a:lstStyle/>
                    <a:p>
                      <a:endParaRPr lang="en-US" dirty="0"/>
                    </a:p>
                  </a:txBody>
                  <a:tcPr/>
                </a:tc>
                <a:tc>
                  <a:txBody>
                    <a:bodyPr/>
                    <a:lstStyle/>
                    <a:p>
                      <a:pPr marL="0" marR="0" algn="r">
                        <a:lnSpc>
                          <a:spcPts val="1650"/>
                        </a:lnSpc>
                        <a:spcAft>
                          <a:spcPts val="1000"/>
                        </a:spcAft>
                      </a:pPr>
                      <a:r>
                        <a:rPr lang="en-US" sz="1800" kern="100" dirty="0">
                          <a:effectLst/>
                          <a:latin typeface="+mn-lt"/>
                          <a:ea typeface="Calibri" panose="020F0502020204030204" pitchFamily="34" charset="0"/>
                          <a:cs typeface="Calibri" panose="020F0502020204030204" pitchFamily="34" charset="0"/>
                        </a:rPr>
                        <a:t>W/m-2</a:t>
                      </a:r>
                    </a:p>
                  </a:txBody>
                  <a:tcPr marL="68580" marR="68580" marT="0" marB="0" anchor="ctr"/>
                </a:tc>
                <a:tc>
                  <a:txBody>
                    <a:bodyPr/>
                    <a:lstStyle/>
                    <a:p>
                      <a:pPr marL="0" marR="0" algn="r">
                        <a:lnSpc>
                          <a:spcPts val="1650"/>
                        </a:lnSpc>
                        <a:spcAft>
                          <a:spcPts val="1000"/>
                        </a:spcAft>
                      </a:pPr>
                      <a:r>
                        <a:rPr lang="en-US" sz="1800" kern="100" dirty="0">
                          <a:solidFill>
                            <a:srgbClr val="000000"/>
                          </a:solidFill>
                          <a:effectLst/>
                          <a:latin typeface="+mn-lt"/>
                          <a:ea typeface="Calibri" panose="020F0502020204030204" pitchFamily="34" charset="0"/>
                          <a:cs typeface="Calibri" panose="020F0502020204030204" pitchFamily="34" charset="0"/>
                        </a:rPr>
                        <a:t>-0.70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100" dirty="0">
                          <a:solidFill>
                            <a:srgbClr val="000000"/>
                          </a:solidFill>
                          <a:effectLst/>
                          <a:latin typeface="+mn-lt"/>
                          <a:ea typeface="Calibri" panose="020F0502020204030204" pitchFamily="34" charset="0"/>
                          <a:cs typeface="Calibri" panose="020F0502020204030204" pitchFamily="34" charset="0"/>
                        </a:rPr>
                        <a:t>-0.50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38960580"/>
                  </a:ext>
                </a:extLst>
              </a:tr>
              <a:tr h="185420">
                <a:tc>
                  <a:txBody>
                    <a:bodyPr/>
                    <a:lstStyle/>
                    <a:p>
                      <a:r>
                        <a:rPr lang="en-US" dirty="0"/>
                        <a:t>5</a:t>
                      </a:r>
                    </a:p>
                  </a:txBody>
                  <a:tcPr/>
                </a:tc>
                <a:tc>
                  <a:txBody>
                    <a:bodyPr/>
                    <a:lstStyle/>
                    <a:p>
                      <a:r>
                        <a:rPr lang="en-US" dirty="0"/>
                        <a:t>All other forcing elements</a:t>
                      </a:r>
                    </a:p>
                  </a:txBody>
                  <a:tcPr/>
                </a:tc>
                <a:tc>
                  <a:txBody>
                    <a:bodyPr/>
                    <a:lstStyle/>
                    <a:p>
                      <a:r>
                        <a:rPr lang="en-US" dirty="0"/>
                        <a:t>Total RF – (CO2 RF + CH4 RF + N2O RF + Aerosol RF)</a:t>
                      </a:r>
                    </a:p>
                  </a:txBody>
                  <a:tcPr/>
                </a:tc>
                <a:tc>
                  <a:txBody>
                    <a:bodyPr/>
                    <a:lstStyle/>
                    <a:p>
                      <a:pPr marL="0" marR="0" algn="r">
                        <a:lnSpc>
                          <a:spcPts val="1650"/>
                        </a:lnSpc>
                        <a:spcAft>
                          <a:spcPts val="1000"/>
                        </a:spcAft>
                      </a:pPr>
                      <a:r>
                        <a:rPr lang="en-US" sz="1800" kern="100" dirty="0">
                          <a:effectLst/>
                          <a:latin typeface="+mn-lt"/>
                          <a:ea typeface="Calibri" panose="020F0502020204030204" pitchFamily="34" charset="0"/>
                          <a:cs typeface="Calibri" panose="020F0502020204030204" pitchFamily="34" charset="0"/>
                        </a:rPr>
                        <a:t>W/m-2</a:t>
                      </a:r>
                    </a:p>
                  </a:txBody>
                  <a:tcPr marL="68580" marR="68580" marT="0" marB="0" anchor="ctr"/>
                </a:tc>
                <a:tc>
                  <a:txBody>
                    <a:bodyPr/>
                    <a:lstStyle/>
                    <a:p>
                      <a:pPr marL="0" marR="0" algn="r">
                        <a:lnSpc>
                          <a:spcPts val="1650"/>
                        </a:lnSpc>
                        <a:spcAft>
                          <a:spcPts val="1000"/>
                        </a:spcAft>
                      </a:pPr>
                      <a:r>
                        <a:rPr lang="en-US" sz="1800" kern="100">
                          <a:solidFill>
                            <a:srgbClr val="000000"/>
                          </a:solidFill>
                          <a:effectLst/>
                          <a:latin typeface="+mn-lt"/>
                          <a:ea typeface="Calibri" panose="020F0502020204030204" pitchFamily="34" charset="0"/>
                          <a:cs typeface="Calibri" panose="020F0502020204030204" pitchFamily="34" charset="0"/>
                        </a:rPr>
                        <a:t>1.05</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100" dirty="0">
                          <a:solidFill>
                            <a:srgbClr val="000000"/>
                          </a:solidFill>
                          <a:effectLst/>
                          <a:latin typeface="+mn-lt"/>
                          <a:ea typeface="Calibri" panose="020F0502020204030204" pitchFamily="34" charset="0"/>
                          <a:cs typeface="Calibri" panose="020F0502020204030204" pitchFamily="34" charset="0"/>
                        </a:rPr>
                        <a:t>0.86</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3415206"/>
                  </a:ext>
                </a:extLst>
              </a:tr>
              <a:tr h="185420">
                <a:tc>
                  <a:txBody>
                    <a:bodyPr/>
                    <a:lstStyle/>
                    <a:p>
                      <a:r>
                        <a:rPr lang="en-US" dirty="0"/>
                        <a:t>6</a:t>
                      </a:r>
                    </a:p>
                  </a:txBody>
                  <a:tcPr/>
                </a:tc>
                <a:tc>
                  <a:txBody>
                    <a:bodyPr/>
                    <a:lstStyle/>
                    <a:p>
                      <a:r>
                        <a:rPr lang="en-US" dirty="0"/>
                        <a:t>Albedo</a:t>
                      </a:r>
                    </a:p>
                  </a:txBody>
                  <a:tcPr/>
                </a:tc>
                <a:tc>
                  <a:txBody>
                    <a:bodyPr/>
                    <a:lstStyle/>
                    <a:p>
                      <a:r>
                        <a:rPr lang="en-US" dirty="0"/>
                        <a:t>Some included in the AR6 temperature calculations</a:t>
                      </a:r>
                    </a:p>
                  </a:txBody>
                  <a:tcPr/>
                </a:tc>
                <a:tc>
                  <a:txBody>
                    <a:bodyPr/>
                    <a:lstStyle/>
                    <a:p>
                      <a:pPr marL="0" marR="0" algn="r">
                        <a:lnSpc>
                          <a:spcPts val="1650"/>
                        </a:lnSpc>
                        <a:spcAft>
                          <a:spcPts val="1000"/>
                        </a:spcAft>
                      </a:pPr>
                      <a:r>
                        <a:rPr lang="en-US" sz="1800" kern="100" dirty="0">
                          <a:effectLst/>
                          <a:latin typeface="+mn-lt"/>
                          <a:ea typeface="Calibri" panose="020F0502020204030204" pitchFamily="34" charset="0"/>
                          <a:cs typeface="Calibri" panose="020F0502020204030204" pitchFamily="34" charset="0"/>
                        </a:rPr>
                        <a:t>W/m-2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Times New Roman" panose="02020603050405020304" pitchFamily="18" charset="0"/>
                          <a:cs typeface="Calibri" panose="020F0502020204030204" pitchFamily="34" charset="0"/>
                        </a:rPr>
                        <a:t>0.00</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Times New Roman" panose="02020603050405020304" pitchFamily="18" charset="0"/>
                          <a:cs typeface="Calibri" panose="020F0502020204030204" pitchFamily="34" charset="0"/>
                        </a:rPr>
                        <a:t>0.00</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7326523"/>
                  </a:ext>
                </a:extLst>
              </a:tr>
            </a:tbl>
          </a:graphicData>
        </a:graphic>
      </p:graphicFrame>
      <p:sp>
        <p:nvSpPr>
          <p:cNvPr id="6" name="TextBox 5">
            <a:extLst>
              <a:ext uri="{FF2B5EF4-FFF2-40B4-BE49-F238E27FC236}">
                <a16:creationId xmlns:a16="http://schemas.microsoft.com/office/drawing/2014/main" id="{2D803405-C1FC-9117-9850-FAE47673A961}"/>
              </a:ext>
            </a:extLst>
          </p:cNvPr>
          <p:cNvSpPr txBox="1"/>
          <p:nvPr/>
        </p:nvSpPr>
        <p:spPr>
          <a:xfrm>
            <a:off x="476250" y="1076324"/>
            <a:ext cx="11087098" cy="954107"/>
          </a:xfrm>
          <a:prstGeom prst="rect">
            <a:avLst/>
          </a:prstGeom>
          <a:noFill/>
        </p:spPr>
        <p:txBody>
          <a:bodyPr wrap="square">
            <a:spAutoFit/>
          </a:bodyPr>
          <a:lstStyle/>
          <a:p>
            <a:r>
              <a:rPr lang="en-US" sz="2800" kern="100" dirty="0">
                <a:latin typeface="Calibri" panose="020F0502020204030204" pitchFamily="34" charset="0"/>
                <a:ea typeface="Calibri" panose="020F0502020204030204" pitchFamily="34" charset="0"/>
                <a:cs typeface="Times New Roman" panose="02020603050405020304" pitchFamily="18" charset="0"/>
              </a:rPr>
              <a:t>The model uses these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forcing elements to calcu</a:t>
            </a:r>
            <a:r>
              <a:rPr lang="en-US" sz="2800" kern="100" dirty="0">
                <a:latin typeface="Calibri" panose="020F0502020204030204" pitchFamily="34" charset="0"/>
                <a:ea typeface="Calibri" panose="020F0502020204030204" pitchFamily="34" charset="0"/>
                <a:cs typeface="Times New Roman" panose="02020603050405020304" pitchFamily="18" charset="0"/>
              </a:rPr>
              <a:t>late the expected temperature increase.</a:t>
            </a:r>
            <a:endParaRPr lang="en-US" sz="2800" dirty="0"/>
          </a:p>
        </p:txBody>
      </p:sp>
      <p:sp>
        <p:nvSpPr>
          <p:cNvPr id="3" name="Slide Number Placeholder 2">
            <a:extLst>
              <a:ext uri="{FF2B5EF4-FFF2-40B4-BE49-F238E27FC236}">
                <a16:creationId xmlns:a16="http://schemas.microsoft.com/office/drawing/2014/main" id="{AB08D2C2-1FCE-9FE5-4D25-B2FA4F748E4E}"/>
              </a:ext>
            </a:extLst>
          </p:cNvPr>
          <p:cNvSpPr>
            <a:spLocks noGrp="1"/>
          </p:cNvSpPr>
          <p:nvPr>
            <p:ph type="sldNum" sz="quarter" idx="12"/>
          </p:nvPr>
        </p:nvSpPr>
        <p:spPr/>
        <p:txBody>
          <a:bodyPr/>
          <a:lstStyle/>
          <a:p>
            <a:fld id="{B1719CA8-C6A8-4743-A686-2A80CA3256FA}" type="slidenum">
              <a:rPr lang="en-US" smtClean="0"/>
              <a:t>12</a:t>
            </a:fld>
            <a:endParaRPr lang="en-US"/>
          </a:p>
        </p:txBody>
      </p:sp>
    </p:spTree>
    <p:extLst>
      <p:ext uri="{BB962C8B-B14F-4D97-AF65-F5344CB8AC3E}">
        <p14:creationId xmlns:p14="http://schemas.microsoft.com/office/powerpoint/2010/main" val="205681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8C7FA-C9EC-398D-F96E-B4E8ED491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877C1-D252-F2F5-9116-E563EB916E17}"/>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3" name="TextBox 2">
            <a:extLst>
              <a:ext uri="{FF2B5EF4-FFF2-40B4-BE49-F238E27FC236}">
                <a16:creationId xmlns:a16="http://schemas.microsoft.com/office/drawing/2014/main" id="{6B6B2437-F364-5A15-2CF2-B467ACE12373}"/>
              </a:ext>
            </a:extLst>
          </p:cNvPr>
          <p:cNvSpPr txBox="1"/>
          <p:nvPr/>
        </p:nvSpPr>
        <p:spPr>
          <a:xfrm>
            <a:off x="257174" y="911243"/>
            <a:ext cx="11649075" cy="838948"/>
          </a:xfrm>
          <a:prstGeom prst="rect">
            <a:avLst/>
          </a:prstGeom>
          <a:noFill/>
        </p:spPr>
        <p:txBody>
          <a:bodyPr wrap="square" rtlCol="0">
            <a:spAutoFit/>
          </a:bodyPr>
          <a:lstStyle/>
          <a:p>
            <a:pPr>
              <a:lnSpc>
                <a:spcPct val="115000"/>
              </a:lnSpc>
              <a:spcAft>
                <a:spcPts val="1000"/>
              </a:spcAft>
            </a:pPr>
            <a:r>
              <a:rPr lang="en-US" kern="100" dirty="0">
                <a:latin typeface="Calibri" panose="020F0502020204030204" pitchFamily="34" charset="0"/>
                <a:ea typeface="Calibri" panose="020F0502020204030204" pitchFamily="34" charset="0"/>
                <a:cs typeface="Times New Roman" panose="02020603050405020304" pitchFamily="18" charset="0"/>
              </a:rPr>
              <a:t>Step 1. C</a:t>
            </a:r>
            <a:r>
              <a:rPr lang="en-US" kern="100" dirty="0">
                <a:effectLst/>
                <a:latin typeface="Calibri" panose="020F0502020204030204" pitchFamily="34" charset="0"/>
                <a:ea typeface="Calibri" panose="020F0502020204030204" pitchFamily="34" charset="0"/>
                <a:cs typeface="Times New Roman" panose="02020603050405020304" pitchFamily="18" charset="0"/>
              </a:rPr>
              <a:t>alculate the radiative forcing of CO2 based on annual </a:t>
            </a:r>
            <a:r>
              <a:rPr lang="en-US" kern="100" dirty="0">
                <a:latin typeface="Calibri" panose="020F0502020204030204" pitchFamily="34" charset="0"/>
                <a:ea typeface="Calibri" panose="020F0502020204030204" pitchFamily="34" charset="0"/>
                <a:cs typeface="Times New Roman" panose="02020603050405020304" pitchFamily="18" charset="0"/>
              </a:rPr>
              <a:t>CO2</a:t>
            </a:r>
            <a:r>
              <a:rPr lang="en-US" kern="100" dirty="0">
                <a:effectLst/>
                <a:latin typeface="Calibri" panose="020F0502020204030204" pitchFamily="34" charset="0"/>
                <a:ea typeface="Calibri" panose="020F0502020204030204" pitchFamily="34" charset="0"/>
                <a:cs typeface="Times New Roman" panose="02020603050405020304" pitchFamily="18" charset="0"/>
              </a:rPr>
              <a:t>emissions.  This is done in six stages</a:t>
            </a:r>
          </a:p>
          <a:p>
            <a:pPr marL="0" marR="0">
              <a:lnSpc>
                <a:spcPct val="115000"/>
              </a:lnSpc>
              <a:spcAft>
                <a:spcPts val="100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958F9C0-DF25-D247-26CB-DED6164A904B}"/>
              </a:ext>
            </a:extLst>
          </p:cNvPr>
          <p:cNvGraphicFramePr>
            <a:graphicFrameLocks noGrp="1"/>
          </p:cNvGraphicFramePr>
          <p:nvPr>
            <p:extLst>
              <p:ext uri="{D42A27DB-BD31-4B8C-83A1-F6EECF244321}">
                <p14:modId xmlns:p14="http://schemas.microsoft.com/office/powerpoint/2010/main" val="3502751766"/>
              </p:ext>
            </p:extLst>
          </p:nvPr>
        </p:nvGraphicFramePr>
        <p:xfrm>
          <a:off x="366713" y="1928188"/>
          <a:ext cx="11353797" cy="1854200"/>
        </p:xfrm>
        <a:graphic>
          <a:graphicData uri="http://schemas.openxmlformats.org/drawingml/2006/table">
            <a:tbl>
              <a:tblPr firstRow="1" bandRow="1">
                <a:tableStyleId>{5C22544A-7EE6-4342-B048-85BDC9FD1C3A}</a:tableStyleId>
              </a:tblPr>
              <a:tblGrid>
                <a:gridCol w="462458">
                  <a:extLst>
                    <a:ext uri="{9D8B030D-6E8A-4147-A177-3AD203B41FA5}">
                      <a16:colId xmlns:a16="http://schemas.microsoft.com/office/drawing/2014/main" val="2777676072"/>
                    </a:ext>
                  </a:extLst>
                </a:gridCol>
                <a:gridCol w="5452240">
                  <a:extLst>
                    <a:ext uri="{9D8B030D-6E8A-4147-A177-3AD203B41FA5}">
                      <a16:colId xmlns:a16="http://schemas.microsoft.com/office/drawing/2014/main" val="724880595"/>
                    </a:ext>
                  </a:extLst>
                </a:gridCol>
                <a:gridCol w="2324593">
                  <a:extLst>
                    <a:ext uri="{9D8B030D-6E8A-4147-A177-3AD203B41FA5}">
                      <a16:colId xmlns:a16="http://schemas.microsoft.com/office/drawing/2014/main" val="106215838"/>
                    </a:ext>
                  </a:extLst>
                </a:gridCol>
                <a:gridCol w="1075921">
                  <a:extLst>
                    <a:ext uri="{9D8B030D-6E8A-4147-A177-3AD203B41FA5}">
                      <a16:colId xmlns:a16="http://schemas.microsoft.com/office/drawing/2014/main" val="3240898311"/>
                    </a:ext>
                  </a:extLst>
                </a:gridCol>
                <a:gridCol w="990980">
                  <a:extLst>
                    <a:ext uri="{9D8B030D-6E8A-4147-A177-3AD203B41FA5}">
                      <a16:colId xmlns:a16="http://schemas.microsoft.com/office/drawing/2014/main" val="2354315788"/>
                    </a:ext>
                  </a:extLst>
                </a:gridCol>
                <a:gridCol w="1047605">
                  <a:extLst>
                    <a:ext uri="{9D8B030D-6E8A-4147-A177-3AD203B41FA5}">
                      <a16:colId xmlns:a16="http://schemas.microsoft.com/office/drawing/2014/main" val="3421081244"/>
                    </a:ext>
                  </a:extLst>
                </a:gridCol>
              </a:tblGrid>
              <a:tr h="370840">
                <a:tc>
                  <a:txBody>
                    <a:bodyPr/>
                    <a:lstStyle/>
                    <a:p>
                      <a:r>
                        <a:rPr lang="en-US" dirty="0"/>
                        <a:t>#</a:t>
                      </a:r>
                    </a:p>
                  </a:txBody>
                  <a:tcPr/>
                </a:tc>
                <a:tc>
                  <a:txBody>
                    <a:bodyPr/>
                    <a:lstStyle/>
                    <a:p>
                      <a:pPr algn="ctr"/>
                      <a:r>
                        <a:rPr lang="en-US" sz="1800" kern="100" dirty="0">
                          <a:latin typeface="Calibri" panose="020F0502020204030204" pitchFamily="34" charset="0"/>
                          <a:ea typeface="Calibri" panose="020F0502020204030204" pitchFamily="34" charset="0"/>
                          <a:cs typeface="Times New Roman" panose="02020603050405020304" pitchFamily="18" charset="0"/>
                        </a:rPr>
                        <a:t>CO2 Sources and Removals</a:t>
                      </a:r>
                      <a:endParaRPr lang="en-US" dirty="0"/>
                    </a:p>
                  </a:txBody>
                  <a:tcPr/>
                </a:tc>
                <a:tc>
                  <a:txBody>
                    <a:bodyPr/>
                    <a:lstStyle/>
                    <a:p>
                      <a:pPr algn="ctr"/>
                      <a:r>
                        <a:rPr lang="en-US" dirty="0"/>
                        <a:t>Calculation</a:t>
                      </a:r>
                    </a:p>
                  </a:txBody>
                  <a:tcPr/>
                </a:tc>
                <a:tc>
                  <a:txBody>
                    <a:bodyPr/>
                    <a:lstStyle/>
                    <a:p>
                      <a:pPr algn="ctr"/>
                      <a:r>
                        <a:rPr lang="en-US" dirty="0"/>
                        <a:t>Units</a:t>
                      </a:r>
                    </a:p>
                  </a:txBody>
                  <a:tcPr/>
                </a:tc>
                <a:tc>
                  <a:txBody>
                    <a:bodyPr/>
                    <a:lstStyle/>
                    <a:p>
                      <a:pPr algn="ctr"/>
                      <a:r>
                        <a:rPr lang="en-US" dirty="0"/>
                        <a:t>2050</a:t>
                      </a:r>
                    </a:p>
                  </a:txBody>
                  <a:tcPr/>
                </a:tc>
                <a:tc>
                  <a:txBody>
                    <a:bodyPr/>
                    <a:lstStyle/>
                    <a:p>
                      <a:pPr algn="ctr"/>
                      <a:r>
                        <a:rPr lang="en-US" dirty="0"/>
                        <a:t>2100</a:t>
                      </a:r>
                    </a:p>
                  </a:txBody>
                  <a:tcPr/>
                </a:tc>
                <a:extLst>
                  <a:ext uri="{0D108BD9-81ED-4DB2-BD59-A6C34878D82A}">
                    <a16:rowId xmlns:a16="http://schemas.microsoft.com/office/drawing/2014/main" val="224620361"/>
                  </a:ext>
                </a:extLst>
              </a:tr>
              <a:tr h="370840">
                <a:tc>
                  <a:txBody>
                    <a:bodyPr/>
                    <a:lstStyle/>
                    <a:p>
                      <a:pPr algn="r"/>
                      <a:r>
                        <a:rPr lang="en-US" dirty="0"/>
                        <a:t>7</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Anthropogenic CO2 emissions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30.00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5.00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785767"/>
                  </a:ext>
                </a:extLst>
              </a:tr>
              <a:tr h="370840">
                <a:tc>
                  <a:txBody>
                    <a:bodyPr/>
                    <a:lstStyle/>
                    <a:p>
                      <a:pPr algn="r"/>
                      <a:r>
                        <a:rPr lang="en-US" dirty="0"/>
                        <a:t>8</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at the Source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02257548"/>
                  </a:ext>
                </a:extLst>
              </a:tr>
              <a:tr h="370840">
                <a:tc>
                  <a:txBody>
                    <a:bodyPr/>
                    <a:lstStyle/>
                    <a:p>
                      <a:pPr algn="r"/>
                      <a:r>
                        <a:rPr lang="en-US" dirty="0"/>
                        <a:t>9</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from Atmosphere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GtCO2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0941949"/>
                  </a:ext>
                </a:extLst>
              </a:tr>
              <a:tr h="370840">
                <a:tc>
                  <a:txBody>
                    <a:bodyPr/>
                    <a:lstStyle/>
                    <a:p>
                      <a:pPr algn="r"/>
                      <a:r>
                        <a:rPr lang="en-US" dirty="0"/>
                        <a:t>10</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Feedbacks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Formula if no data</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GtCO2e</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9.00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17.00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38960580"/>
                  </a:ext>
                </a:extLst>
              </a:tr>
            </a:tbl>
          </a:graphicData>
        </a:graphic>
      </p:graphicFrame>
      <p:sp>
        <p:nvSpPr>
          <p:cNvPr id="4" name="TextBox 3">
            <a:extLst>
              <a:ext uri="{FF2B5EF4-FFF2-40B4-BE49-F238E27FC236}">
                <a16:creationId xmlns:a16="http://schemas.microsoft.com/office/drawing/2014/main" id="{5889E209-2D38-4FBC-3A3D-276B1A369FC1}"/>
              </a:ext>
            </a:extLst>
          </p:cNvPr>
          <p:cNvSpPr txBox="1"/>
          <p:nvPr/>
        </p:nvSpPr>
        <p:spPr>
          <a:xfrm>
            <a:off x="257174" y="1357307"/>
            <a:ext cx="4867274" cy="369332"/>
          </a:xfrm>
          <a:prstGeom prst="rect">
            <a:avLst/>
          </a:prstGeom>
          <a:noFill/>
        </p:spPr>
        <p:txBody>
          <a:bodyPr wrap="square" rtlCol="0">
            <a:spAutoFit/>
          </a:bodyPr>
          <a:lstStyle/>
          <a:p>
            <a:r>
              <a:rPr lang="en-US" dirty="0"/>
              <a:t>Stage 1. Estimate emissions from feedbacks</a:t>
            </a:r>
          </a:p>
        </p:txBody>
      </p:sp>
      <p:sp>
        <p:nvSpPr>
          <p:cNvPr id="6" name="TextBox 5">
            <a:extLst>
              <a:ext uri="{FF2B5EF4-FFF2-40B4-BE49-F238E27FC236}">
                <a16:creationId xmlns:a16="http://schemas.microsoft.com/office/drawing/2014/main" id="{CB2C8055-D2AC-3F7A-E8B2-93397F86C79C}"/>
              </a:ext>
            </a:extLst>
          </p:cNvPr>
          <p:cNvSpPr txBox="1"/>
          <p:nvPr/>
        </p:nvSpPr>
        <p:spPr>
          <a:xfrm>
            <a:off x="366713" y="4038600"/>
            <a:ext cx="11353797" cy="923330"/>
          </a:xfrm>
          <a:prstGeom prst="rect">
            <a:avLst/>
          </a:prstGeom>
          <a:noFill/>
        </p:spPr>
        <p:txBody>
          <a:bodyPr wrap="square" rtlCol="0">
            <a:spAutoFit/>
          </a:bodyPr>
          <a:lstStyle/>
          <a:p>
            <a:r>
              <a:rPr lang="en-US" dirty="0"/>
              <a:t>Not all scenarios include  emissions from natural feedbacks.  And feedbacks are generally not specified for a simple “CO2 only” pathway.  In this case the model assumes that the feedback emissions in 2100 will be based on the expected temperature in 2100.  More on this later if there is time.</a:t>
            </a:r>
          </a:p>
        </p:txBody>
      </p:sp>
      <p:sp>
        <p:nvSpPr>
          <p:cNvPr id="7" name="Slide Number Placeholder 6">
            <a:extLst>
              <a:ext uri="{FF2B5EF4-FFF2-40B4-BE49-F238E27FC236}">
                <a16:creationId xmlns:a16="http://schemas.microsoft.com/office/drawing/2014/main" id="{7BD99C8C-73F4-212E-78C1-3FC3B087B09E}"/>
              </a:ext>
            </a:extLst>
          </p:cNvPr>
          <p:cNvSpPr>
            <a:spLocks noGrp="1"/>
          </p:cNvSpPr>
          <p:nvPr>
            <p:ph type="sldNum" sz="quarter" idx="12"/>
          </p:nvPr>
        </p:nvSpPr>
        <p:spPr/>
        <p:txBody>
          <a:bodyPr/>
          <a:lstStyle/>
          <a:p>
            <a:fld id="{B1719CA8-C6A8-4743-A686-2A80CA3256FA}" type="slidenum">
              <a:rPr lang="en-US" smtClean="0"/>
              <a:t>13</a:t>
            </a:fld>
            <a:endParaRPr lang="en-US"/>
          </a:p>
        </p:txBody>
      </p:sp>
    </p:spTree>
    <p:extLst>
      <p:ext uri="{BB962C8B-B14F-4D97-AF65-F5344CB8AC3E}">
        <p14:creationId xmlns:p14="http://schemas.microsoft.com/office/powerpoint/2010/main" val="134236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27240-67B4-069C-6E89-06E23D1305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1C4CD-8D65-2A35-4F88-73B6241DE78D}"/>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graphicFrame>
        <p:nvGraphicFramePr>
          <p:cNvPr id="5" name="Table 4">
            <a:extLst>
              <a:ext uri="{FF2B5EF4-FFF2-40B4-BE49-F238E27FC236}">
                <a16:creationId xmlns:a16="http://schemas.microsoft.com/office/drawing/2014/main" id="{CAF6FC08-AA7D-6C71-5595-1DB79A5F0267}"/>
              </a:ext>
            </a:extLst>
          </p:cNvPr>
          <p:cNvGraphicFramePr>
            <a:graphicFrameLocks noGrp="1"/>
          </p:cNvGraphicFramePr>
          <p:nvPr>
            <p:extLst>
              <p:ext uri="{D42A27DB-BD31-4B8C-83A1-F6EECF244321}">
                <p14:modId xmlns:p14="http://schemas.microsoft.com/office/powerpoint/2010/main" val="2083318997"/>
              </p:ext>
            </p:extLst>
          </p:nvPr>
        </p:nvGraphicFramePr>
        <p:xfrm>
          <a:off x="366713" y="1928188"/>
          <a:ext cx="11353797" cy="2219960"/>
        </p:xfrm>
        <a:graphic>
          <a:graphicData uri="http://schemas.openxmlformats.org/drawingml/2006/table">
            <a:tbl>
              <a:tblPr firstRow="1" bandRow="1">
                <a:tableStyleId>{5C22544A-7EE6-4342-B048-85BDC9FD1C3A}</a:tableStyleId>
              </a:tblPr>
              <a:tblGrid>
                <a:gridCol w="462458">
                  <a:extLst>
                    <a:ext uri="{9D8B030D-6E8A-4147-A177-3AD203B41FA5}">
                      <a16:colId xmlns:a16="http://schemas.microsoft.com/office/drawing/2014/main" val="2777676072"/>
                    </a:ext>
                  </a:extLst>
                </a:gridCol>
                <a:gridCol w="5452240">
                  <a:extLst>
                    <a:ext uri="{9D8B030D-6E8A-4147-A177-3AD203B41FA5}">
                      <a16:colId xmlns:a16="http://schemas.microsoft.com/office/drawing/2014/main" val="724880595"/>
                    </a:ext>
                  </a:extLst>
                </a:gridCol>
                <a:gridCol w="2324593">
                  <a:extLst>
                    <a:ext uri="{9D8B030D-6E8A-4147-A177-3AD203B41FA5}">
                      <a16:colId xmlns:a16="http://schemas.microsoft.com/office/drawing/2014/main" val="106215838"/>
                    </a:ext>
                  </a:extLst>
                </a:gridCol>
                <a:gridCol w="1075921">
                  <a:extLst>
                    <a:ext uri="{9D8B030D-6E8A-4147-A177-3AD203B41FA5}">
                      <a16:colId xmlns:a16="http://schemas.microsoft.com/office/drawing/2014/main" val="3240898311"/>
                    </a:ext>
                  </a:extLst>
                </a:gridCol>
                <a:gridCol w="990980">
                  <a:extLst>
                    <a:ext uri="{9D8B030D-6E8A-4147-A177-3AD203B41FA5}">
                      <a16:colId xmlns:a16="http://schemas.microsoft.com/office/drawing/2014/main" val="2354315788"/>
                    </a:ext>
                  </a:extLst>
                </a:gridCol>
                <a:gridCol w="1047605">
                  <a:extLst>
                    <a:ext uri="{9D8B030D-6E8A-4147-A177-3AD203B41FA5}">
                      <a16:colId xmlns:a16="http://schemas.microsoft.com/office/drawing/2014/main" val="3421081244"/>
                    </a:ext>
                  </a:extLst>
                </a:gridCol>
              </a:tblGrid>
              <a:tr h="370840">
                <a:tc>
                  <a:txBody>
                    <a:bodyPr/>
                    <a:lstStyle/>
                    <a:p>
                      <a:r>
                        <a:rPr lang="en-US" dirty="0"/>
                        <a:t>#</a:t>
                      </a:r>
                    </a:p>
                  </a:txBody>
                  <a:tcPr/>
                </a:tc>
                <a:tc>
                  <a:txBody>
                    <a:bodyPr/>
                    <a:lstStyle/>
                    <a:p>
                      <a:pPr algn="ctr"/>
                      <a:r>
                        <a:rPr lang="en-US" sz="1800" kern="100" dirty="0">
                          <a:latin typeface="Calibri" panose="020F0502020204030204" pitchFamily="34" charset="0"/>
                          <a:ea typeface="Calibri" panose="020F0502020204030204" pitchFamily="34" charset="0"/>
                          <a:cs typeface="Times New Roman" panose="02020603050405020304" pitchFamily="18" charset="0"/>
                        </a:rPr>
                        <a:t>CO2 Element</a:t>
                      </a:r>
                      <a:endParaRPr lang="en-US" dirty="0"/>
                    </a:p>
                  </a:txBody>
                  <a:tcPr/>
                </a:tc>
                <a:tc>
                  <a:txBody>
                    <a:bodyPr/>
                    <a:lstStyle/>
                    <a:p>
                      <a:pPr algn="ctr"/>
                      <a:r>
                        <a:rPr lang="en-US" dirty="0"/>
                        <a:t>Calculation</a:t>
                      </a:r>
                    </a:p>
                  </a:txBody>
                  <a:tcPr/>
                </a:tc>
                <a:tc>
                  <a:txBody>
                    <a:bodyPr/>
                    <a:lstStyle/>
                    <a:p>
                      <a:pPr algn="ctr"/>
                      <a:r>
                        <a:rPr lang="en-US" dirty="0"/>
                        <a:t>Units</a:t>
                      </a:r>
                    </a:p>
                  </a:txBody>
                  <a:tcPr/>
                </a:tc>
                <a:tc>
                  <a:txBody>
                    <a:bodyPr/>
                    <a:lstStyle/>
                    <a:p>
                      <a:pPr algn="ctr"/>
                      <a:r>
                        <a:rPr lang="en-US" dirty="0"/>
                        <a:t>2050</a:t>
                      </a:r>
                    </a:p>
                  </a:txBody>
                  <a:tcPr/>
                </a:tc>
                <a:tc>
                  <a:txBody>
                    <a:bodyPr/>
                    <a:lstStyle/>
                    <a:p>
                      <a:pPr algn="ctr"/>
                      <a:r>
                        <a:rPr lang="en-US" dirty="0"/>
                        <a:t>2100</a:t>
                      </a:r>
                    </a:p>
                  </a:txBody>
                  <a:tcPr/>
                </a:tc>
                <a:extLst>
                  <a:ext uri="{0D108BD9-81ED-4DB2-BD59-A6C34878D82A}">
                    <a16:rowId xmlns:a16="http://schemas.microsoft.com/office/drawing/2014/main" val="224620361"/>
                  </a:ext>
                </a:extLst>
              </a:tr>
              <a:tr h="370840">
                <a:tc>
                  <a:txBody>
                    <a:bodyPr/>
                    <a:lstStyle/>
                    <a:p>
                      <a:pPr algn="r"/>
                      <a:r>
                        <a:rPr lang="en-US" dirty="0"/>
                        <a:t>7</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Anthropogenic CO2 emissions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30.00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5.00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785767"/>
                  </a:ext>
                </a:extLst>
              </a:tr>
              <a:tr h="370840">
                <a:tc>
                  <a:txBody>
                    <a:bodyPr/>
                    <a:lstStyle/>
                    <a:p>
                      <a:pPr algn="r"/>
                      <a:r>
                        <a:rPr lang="en-US" dirty="0"/>
                        <a:t>8</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at the Source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02257548"/>
                  </a:ext>
                </a:extLst>
              </a:tr>
              <a:tr h="370840">
                <a:tc>
                  <a:txBody>
                    <a:bodyPr/>
                    <a:lstStyle/>
                    <a:p>
                      <a:pPr algn="r"/>
                      <a:r>
                        <a:rPr lang="en-US" dirty="0"/>
                        <a:t>9</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from Atmosphere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GtCO2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0941949"/>
                  </a:ext>
                </a:extLst>
              </a:tr>
              <a:tr h="370840">
                <a:tc>
                  <a:txBody>
                    <a:bodyPr/>
                    <a:lstStyle/>
                    <a:p>
                      <a:pPr algn="r"/>
                      <a:r>
                        <a:rPr lang="en-US" dirty="0"/>
                        <a:t>10</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Feedbacks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Formula if no data</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GtCO2e</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9.00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17.00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38960580"/>
                  </a:ext>
                </a:extLst>
              </a:tr>
              <a:tr h="185420">
                <a:tc>
                  <a:txBody>
                    <a:bodyPr/>
                    <a:lstStyle/>
                    <a:p>
                      <a:pPr algn="r"/>
                      <a:r>
                        <a:rPr lang="en-US" dirty="0"/>
                        <a:t>11</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Total Net 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Sum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39.00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22.00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3415206"/>
                  </a:ext>
                </a:extLst>
              </a:tr>
            </a:tbl>
          </a:graphicData>
        </a:graphic>
      </p:graphicFrame>
      <p:sp>
        <p:nvSpPr>
          <p:cNvPr id="4" name="TextBox 3">
            <a:extLst>
              <a:ext uri="{FF2B5EF4-FFF2-40B4-BE49-F238E27FC236}">
                <a16:creationId xmlns:a16="http://schemas.microsoft.com/office/drawing/2014/main" id="{D636BF92-A50B-D4FA-CBB0-67EE58CE703C}"/>
              </a:ext>
            </a:extLst>
          </p:cNvPr>
          <p:cNvSpPr txBox="1"/>
          <p:nvPr/>
        </p:nvSpPr>
        <p:spPr>
          <a:xfrm>
            <a:off x="285751" y="1303401"/>
            <a:ext cx="4867274" cy="369332"/>
          </a:xfrm>
          <a:prstGeom prst="rect">
            <a:avLst/>
          </a:prstGeom>
          <a:noFill/>
        </p:spPr>
        <p:txBody>
          <a:bodyPr wrap="square" rtlCol="0">
            <a:spAutoFit/>
          </a:bodyPr>
          <a:lstStyle/>
          <a:p>
            <a:r>
              <a:rPr lang="en-US" dirty="0"/>
              <a:t>Stage 2 of 6. Calculate the </a:t>
            </a:r>
            <a:r>
              <a:rPr lang="en-US" sz="1800" kern="0" dirty="0">
                <a:solidFill>
                  <a:srgbClr val="000000"/>
                </a:solidFill>
                <a:effectLst/>
                <a:latin typeface="+mn-lt"/>
                <a:ea typeface="Calibri" panose="020F0502020204030204" pitchFamily="34" charset="0"/>
                <a:cs typeface="Calibri" panose="020F0502020204030204" pitchFamily="34" charset="0"/>
              </a:rPr>
              <a:t>Total Net CO2</a:t>
            </a:r>
            <a:endParaRPr lang="en-US" sz="1800" kern="100" dirty="0">
              <a:effectLst/>
              <a:latin typeface="+mn-lt"/>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458BBA0D-B2F7-FAE8-B543-93BB0D88F5EF}"/>
              </a:ext>
            </a:extLst>
          </p:cNvPr>
          <p:cNvSpPr>
            <a:spLocks noGrp="1"/>
          </p:cNvSpPr>
          <p:nvPr>
            <p:ph type="sldNum" sz="quarter" idx="12"/>
          </p:nvPr>
        </p:nvSpPr>
        <p:spPr/>
        <p:txBody>
          <a:bodyPr/>
          <a:lstStyle/>
          <a:p>
            <a:fld id="{B1719CA8-C6A8-4743-A686-2A80CA3256FA}" type="slidenum">
              <a:rPr lang="en-US" smtClean="0"/>
              <a:t>14</a:t>
            </a:fld>
            <a:endParaRPr lang="en-US"/>
          </a:p>
        </p:txBody>
      </p:sp>
    </p:spTree>
    <p:extLst>
      <p:ext uri="{BB962C8B-B14F-4D97-AF65-F5344CB8AC3E}">
        <p14:creationId xmlns:p14="http://schemas.microsoft.com/office/powerpoint/2010/main" val="137487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90A8A-9162-DCF9-5015-893DBFC2B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3B70F-21AD-CB60-0587-79CB5A5E129D}"/>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graphicFrame>
        <p:nvGraphicFramePr>
          <p:cNvPr id="5" name="Table 4">
            <a:extLst>
              <a:ext uri="{FF2B5EF4-FFF2-40B4-BE49-F238E27FC236}">
                <a16:creationId xmlns:a16="http://schemas.microsoft.com/office/drawing/2014/main" id="{54899593-BCDE-68C5-D219-2DDB622CDE95}"/>
              </a:ext>
            </a:extLst>
          </p:cNvPr>
          <p:cNvGraphicFramePr>
            <a:graphicFrameLocks noGrp="1"/>
          </p:cNvGraphicFramePr>
          <p:nvPr>
            <p:extLst>
              <p:ext uri="{D42A27DB-BD31-4B8C-83A1-F6EECF244321}">
                <p14:modId xmlns:p14="http://schemas.microsoft.com/office/powerpoint/2010/main" val="2891706576"/>
              </p:ext>
            </p:extLst>
          </p:nvPr>
        </p:nvGraphicFramePr>
        <p:xfrm>
          <a:off x="371475" y="1928188"/>
          <a:ext cx="11349035" cy="2585720"/>
        </p:xfrm>
        <a:graphic>
          <a:graphicData uri="http://schemas.openxmlformats.org/drawingml/2006/table">
            <a:tbl>
              <a:tblPr firstRow="1" bandRow="1">
                <a:tableStyleId>{5C22544A-7EE6-4342-B048-85BDC9FD1C3A}</a:tableStyleId>
              </a:tblPr>
              <a:tblGrid>
                <a:gridCol w="457696">
                  <a:extLst>
                    <a:ext uri="{9D8B030D-6E8A-4147-A177-3AD203B41FA5}">
                      <a16:colId xmlns:a16="http://schemas.microsoft.com/office/drawing/2014/main" val="2777676072"/>
                    </a:ext>
                  </a:extLst>
                </a:gridCol>
                <a:gridCol w="5452240">
                  <a:extLst>
                    <a:ext uri="{9D8B030D-6E8A-4147-A177-3AD203B41FA5}">
                      <a16:colId xmlns:a16="http://schemas.microsoft.com/office/drawing/2014/main" val="724880595"/>
                    </a:ext>
                  </a:extLst>
                </a:gridCol>
                <a:gridCol w="2324593">
                  <a:extLst>
                    <a:ext uri="{9D8B030D-6E8A-4147-A177-3AD203B41FA5}">
                      <a16:colId xmlns:a16="http://schemas.microsoft.com/office/drawing/2014/main" val="106215838"/>
                    </a:ext>
                  </a:extLst>
                </a:gridCol>
                <a:gridCol w="1075921">
                  <a:extLst>
                    <a:ext uri="{9D8B030D-6E8A-4147-A177-3AD203B41FA5}">
                      <a16:colId xmlns:a16="http://schemas.microsoft.com/office/drawing/2014/main" val="3240898311"/>
                    </a:ext>
                  </a:extLst>
                </a:gridCol>
                <a:gridCol w="967025">
                  <a:extLst>
                    <a:ext uri="{9D8B030D-6E8A-4147-A177-3AD203B41FA5}">
                      <a16:colId xmlns:a16="http://schemas.microsoft.com/office/drawing/2014/main" val="2354315788"/>
                    </a:ext>
                  </a:extLst>
                </a:gridCol>
                <a:gridCol w="1071560">
                  <a:extLst>
                    <a:ext uri="{9D8B030D-6E8A-4147-A177-3AD203B41FA5}">
                      <a16:colId xmlns:a16="http://schemas.microsoft.com/office/drawing/2014/main" val="3421081244"/>
                    </a:ext>
                  </a:extLst>
                </a:gridCol>
              </a:tblGrid>
              <a:tr h="370840">
                <a:tc>
                  <a:txBody>
                    <a:bodyPr/>
                    <a:lstStyle/>
                    <a:p>
                      <a:r>
                        <a:rPr lang="en-US" dirty="0"/>
                        <a:t>#</a:t>
                      </a:r>
                    </a:p>
                  </a:txBody>
                  <a:tcPr/>
                </a:tc>
                <a:tc>
                  <a:txBody>
                    <a:bodyPr/>
                    <a:lstStyle/>
                    <a:p>
                      <a:pPr algn="ctr"/>
                      <a:r>
                        <a:rPr lang="en-US" sz="1800" kern="100" dirty="0">
                          <a:latin typeface="Calibri" panose="020F0502020204030204" pitchFamily="34" charset="0"/>
                          <a:ea typeface="Calibri" panose="020F0502020204030204" pitchFamily="34" charset="0"/>
                          <a:cs typeface="Times New Roman" panose="02020603050405020304" pitchFamily="18" charset="0"/>
                        </a:rPr>
                        <a:t>CO2 Element</a:t>
                      </a:r>
                      <a:endParaRPr lang="en-US" dirty="0"/>
                    </a:p>
                  </a:txBody>
                  <a:tcPr/>
                </a:tc>
                <a:tc>
                  <a:txBody>
                    <a:bodyPr/>
                    <a:lstStyle/>
                    <a:p>
                      <a:pPr algn="ctr"/>
                      <a:r>
                        <a:rPr lang="en-US" dirty="0"/>
                        <a:t>Calculation</a:t>
                      </a:r>
                    </a:p>
                  </a:txBody>
                  <a:tcPr/>
                </a:tc>
                <a:tc>
                  <a:txBody>
                    <a:bodyPr/>
                    <a:lstStyle/>
                    <a:p>
                      <a:pPr algn="ctr"/>
                      <a:r>
                        <a:rPr lang="en-US" dirty="0"/>
                        <a:t>Units</a:t>
                      </a:r>
                    </a:p>
                  </a:txBody>
                  <a:tcPr/>
                </a:tc>
                <a:tc>
                  <a:txBody>
                    <a:bodyPr/>
                    <a:lstStyle/>
                    <a:p>
                      <a:pPr algn="ctr"/>
                      <a:r>
                        <a:rPr lang="en-US" dirty="0"/>
                        <a:t>2050</a:t>
                      </a:r>
                    </a:p>
                  </a:txBody>
                  <a:tcPr/>
                </a:tc>
                <a:tc>
                  <a:txBody>
                    <a:bodyPr/>
                    <a:lstStyle/>
                    <a:p>
                      <a:pPr algn="ctr"/>
                      <a:r>
                        <a:rPr lang="en-US" dirty="0"/>
                        <a:t>2100</a:t>
                      </a:r>
                    </a:p>
                  </a:txBody>
                  <a:tcPr/>
                </a:tc>
                <a:extLst>
                  <a:ext uri="{0D108BD9-81ED-4DB2-BD59-A6C34878D82A}">
                    <a16:rowId xmlns:a16="http://schemas.microsoft.com/office/drawing/2014/main" val="224620361"/>
                  </a:ext>
                </a:extLst>
              </a:tr>
              <a:tr h="370840">
                <a:tc>
                  <a:txBody>
                    <a:bodyPr/>
                    <a:lstStyle/>
                    <a:p>
                      <a:pPr algn="r"/>
                      <a:r>
                        <a:rPr lang="en-US" dirty="0"/>
                        <a:t>7</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Anthropogenic CO2 emissions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30.00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5.00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785767"/>
                  </a:ext>
                </a:extLst>
              </a:tr>
              <a:tr h="370840">
                <a:tc>
                  <a:txBody>
                    <a:bodyPr/>
                    <a:lstStyle/>
                    <a:p>
                      <a:pPr algn="r"/>
                      <a:r>
                        <a:rPr lang="en-US" dirty="0"/>
                        <a:t>8</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at the Source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0.00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02257548"/>
                  </a:ext>
                </a:extLst>
              </a:tr>
              <a:tr h="370840">
                <a:tc>
                  <a:txBody>
                    <a:bodyPr/>
                    <a:lstStyle/>
                    <a:p>
                      <a:pPr algn="r"/>
                      <a:r>
                        <a:rPr lang="en-US" dirty="0"/>
                        <a:t>9</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from Atmosphere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GtCO2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0.00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0941949"/>
                  </a:ext>
                </a:extLst>
              </a:tr>
              <a:tr h="370840">
                <a:tc>
                  <a:txBody>
                    <a:bodyPr/>
                    <a:lstStyle/>
                    <a:p>
                      <a:pPr algn="r"/>
                      <a:r>
                        <a:rPr lang="en-US" dirty="0"/>
                        <a:t>10</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Feedbacks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Formula if no data</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GtCO2e</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9.00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17.00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38960580"/>
                  </a:ext>
                </a:extLst>
              </a:tr>
              <a:tr h="185420">
                <a:tc>
                  <a:txBody>
                    <a:bodyPr/>
                    <a:lstStyle/>
                    <a:p>
                      <a:pPr algn="r"/>
                      <a:r>
                        <a:rPr lang="en-US" dirty="0"/>
                        <a:t>11</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Total Net 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Sum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GtCO2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39.00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22.00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3415206"/>
                  </a:ext>
                </a:extLst>
              </a:tr>
              <a:tr h="185420">
                <a:tc>
                  <a:txBody>
                    <a:bodyPr/>
                    <a:lstStyle/>
                    <a:p>
                      <a:pPr algn="r"/>
                      <a:r>
                        <a:rPr lang="en-US" dirty="0"/>
                        <a:t>12</a:t>
                      </a:r>
                    </a:p>
                  </a:txBody>
                  <a:tcPr/>
                </a:tc>
                <a:tc>
                  <a:txBody>
                    <a:bodyPr/>
                    <a:lstStyle/>
                    <a:p>
                      <a:pPr marL="0" marR="0" lvl="0" indent="0" algn="l" defTabSz="914400" rtl="0" eaLnBrk="1" fontAlgn="auto" latinLnBrk="0" hangingPunct="1">
                        <a:lnSpc>
                          <a:spcPts val="1650"/>
                        </a:lnSpc>
                        <a:spcBef>
                          <a:spcPts val="0"/>
                        </a:spcBef>
                        <a:spcAft>
                          <a:spcPts val="1000"/>
                        </a:spcAft>
                        <a:buClrTx/>
                        <a:buSzTx/>
                        <a:buFontTx/>
                        <a:buNone/>
                        <a:tabLst/>
                        <a:defRPr/>
                      </a:pPr>
                      <a:r>
                        <a:rPr lang="en-US" sz="1800" kern="0" dirty="0">
                          <a:solidFill>
                            <a:srgbClr val="000000"/>
                          </a:solidFill>
                          <a:effectLst/>
                          <a:latin typeface="+mn-lt"/>
                          <a:ea typeface="Calibri" panose="020F0502020204030204" pitchFamily="34" charset="0"/>
                          <a:cs typeface="Calibri" panose="020F0502020204030204" pitchFamily="34" charset="0"/>
                        </a:rPr>
                        <a:t>Cumulative 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100" dirty="0">
                          <a:effectLst/>
                          <a:latin typeface="+mn-lt"/>
                          <a:ea typeface="Calibri" panose="020F0502020204030204" pitchFamily="34" charset="0"/>
                          <a:cs typeface="Calibri" panose="020F0502020204030204" pitchFamily="34" charset="0"/>
                        </a:rPr>
                        <a:t>Sum</a:t>
                      </a:r>
                    </a:p>
                  </a:txBody>
                  <a:tcPr marL="68580" marR="68580" marT="0" marB="0" anchor="ctr"/>
                </a:tc>
                <a:tc>
                  <a:txBody>
                    <a:bodyPr/>
                    <a:lstStyle/>
                    <a:p>
                      <a:pPr marL="0" marR="0" lvl="0" indent="0" algn="ctr" defTabSz="914400" rtl="0" eaLnBrk="1" fontAlgn="auto" latinLnBrk="0" hangingPunct="1">
                        <a:lnSpc>
                          <a:spcPts val="1650"/>
                        </a:lnSpc>
                        <a:spcBef>
                          <a:spcPts val="0"/>
                        </a:spcBef>
                        <a:spcAft>
                          <a:spcPts val="1000"/>
                        </a:spcAft>
                        <a:buClrTx/>
                        <a:buSzTx/>
                        <a:buFontTx/>
                        <a:buNone/>
                        <a:tabLst/>
                        <a:defRPr/>
                      </a:pPr>
                      <a:r>
                        <a:rPr lang="en-US" sz="1800" kern="0" dirty="0">
                          <a:solidFill>
                            <a:srgbClr val="000000"/>
                          </a:solidFill>
                          <a:effectLst/>
                          <a:latin typeface="+mn-lt"/>
                          <a:ea typeface="Calibri" panose="020F0502020204030204" pitchFamily="34" charset="0"/>
                          <a:cs typeface="Calibri" panose="020F0502020204030204" pitchFamily="34" charset="0"/>
                        </a:rPr>
                        <a:t>GtCO2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1215.00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100" dirty="0">
                          <a:effectLst/>
                          <a:latin typeface="+mn-lt"/>
                          <a:ea typeface="Calibri" panose="020F0502020204030204" pitchFamily="34" charset="0"/>
                          <a:cs typeface="Calibri" panose="020F0502020204030204" pitchFamily="34" charset="0"/>
                        </a:rPr>
                        <a:t>2482.00</a:t>
                      </a:r>
                    </a:p>
                  </a:txBody>
                  <a:tcPr marL="68580" marR="68580" marT="0" marB="0" anchor="ctr"/>
                </a:tc>
                <a:extLst>
                  <a:ext uri="{0D108BD9-81ED-4DB2-BD59-A6C34878D82A}">
                    <a16:rowId xmlns:a16="http://schemas.microsoft.com/office/drawing/2014/main" val="650248475"/>
                  </a:ext>
                </a:extLst>
              </a:tr>
            </a:tbl>
          </a:graphicData>
        </a:graphic>
      </p:graphicFrame>
      <p:sp>
        <p:nvSpPr>
          <p:cNvPr id="4" name="TextBox 3">
            <a:extLst>
              <a:ext uri="{FF2B5EF4-FFF2-40B4-BE49-F238E27FC236}">
                <a16:creationId xmlns:a16="http://schemas.microsoft.com/office/drawing/2014/main" id="{EE98B372-02FD-334C-A8A3-1553397D92B2}"/>
              </a:ext>
            </a:extLst>
          </p:cNvPr>
          <p:cNvSpPr txBox="1"/>
          <p:nvPr/>
        </p:nvSpPr>
        <p:spPr>
          <a:xfrm>
            <a:off x="285751" y="1303401"/>
            <a:ext cx="4867274" cy="369332"/>
          </a:xfrm>
          <a:prstGeom prst="rect">
            <a:avLst/>
          </a:prstGeom>
          <a:noFill/>
        </p:spPr>
        <p:txBody>
          <a:bodyPr wrap="square" rtlCol="0">
            <a:spAutoFit/>
          </a:bodyPr>
          <a:lstStyle/>
          <a:p>
            <a:r>
              <a:rPr lang="en-US" dirty="0"/>
              <a:t>Stage 3 of 6. Calculate the cumulative net CO2</a:t>
            </a:r>
          </a:p>
        </p:txBody>
      </p:sp>
      <p:sp>
        <p:nvSpPr>
          <p:cNvPr id="6" name="TextBox 5">
            <a:extLst>
              <a:ext uri="{FF2B5EF4-FFF2-40B4-BE49-F238E27FC236}">
                <a16:creationId xmlns:a16="http://schemas.microsoft.com/office/drawing/2014/main" id="{81ADF158-75B7-97EA-D987-C5D624279C6A}"/>
              </a:ext>
            </a:extLst>
          </p:cNvPr>
          <p:cNvSpPr txBox="1"/>
          <p:nvPr/>
        </p:nvSpPr>
        <p:spPr>
          <a:xfrm>
            <a:off x="371475" y="4867275"/>
            <a:ext cx="7391400" cy="369332"/>
          </a:xfrm>
          <a:prstGeom prst="rect">
            <a:avLst/>
          </a:prstGeom>
          <a:noFill/>
        </p:spPr>
        <p:txBody>
          <a:bodyPr wrap="square" rtlCol="0">
            <a:spAutoFit/>
          </a:bodyPr>
          <a:lstStyle/>
          <a:p>
            <a:r>
              <a:rPr lang="en-US" dirty="0"/>
              <a:t>The </a:t>
            </a:r>
            <a:r>
              <a:rPr lang="en-US" sz="1800" kern="0" dirty="0">
                <a:solidFill>
                  <a:srgbClr val="000000"/>
                </a:solidFill>
                <a:effectLst/>
                <a:latin typeface="+mn-lt"/>
                <a:ea typeface="Calibri" panose="020F0502020204030204" pitchFamily="34" charset="0"/>
                <a:cs typeface="Calibri" panose="020F0502020204030204" pitchFamily="34" charset="0"/>
              </a:rPr>
              <a:t>cumulative CO2 is used in a future step.</a:t>
            </a:r>
            <a:endParaRPr lang="en-US" sz="1800" kern="100" dirty="0">
              <a:effectLst/>
              <a:latin typeface="+mn-lt"/>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C517941-9A13-7482-8C02-D78BEF56B6B0}"/>
              </a:ext>
            </a:extLst>
          </p:cNvPr>
          <p:cNvSpPr>
            <a:spLocks noGrp="1"/>
          </p:cNvSpPr>
          <p:nvPr>
            <p:ph type="sldNum" sz="quarter" idx="12"/>
          </p:nvPr>
        </p:nvSpPr>
        <p:spPr/>
        <p:txBody>
          <a:bodyPr/>
          <a:lstStyle/>
          <a:p>
            <a:fld id="{B1719CA8-C6A8-4743-A686-2A80CA3256FA}" type="slidenum">
              <a:rPr lang="en-US" smtClean="0"/>
              <a:t>15</a:t>
            </a:fld>
            <a:endParaRPr lang="en-US"/>
          </a:p>
        </p:txBody>
      </p:sp>
    </p:spTree>
    <p:extLst>
      <p:ext uri="{BB962C8B-B14F-4D97-AF65-F5344CB8AC3E}">
        <p14:creationId xmlns:p14="http://schemas.microsoft.com/office/powerpoint/2010/main" val="60993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2425C-DCBE-3152-F79E-5B21A4C22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042A0-3AED-B13A-72FA-B1B128CD8D5E}"/>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graphicFrame>
        <p:nvGraphicFramePr>
          <p:cNvPr id="5" name="Table 4">
            <a:extLst>
              <a:ext uri="{FF2B5EF4-FFF2-40B4-BE49-F238E27FC236}">
                <a16:creationId xmlns:a16="http://schemas.microsoft.com/office/drawing/2014/main" id="{D0D14E89-E43F-0B19-FFD5-240E5D940EA6}"/>
              </a:ext>
            </a:extLst>
          </p:cNvPr>
          <p:cNvGraphicFramePr>
            <a:graphicFrameLocks noGrp="1"/>
          </p:cNvGraphicFramePr>
          <p:nvPr>
            <p:extLst>
              <p:ext uri="{D42A27DB-BD31-4B8C-83A1-F6EECF244321}">
                <p14:modId xmlns:p14="http://schemas.microsoft.com/office/powerpoint/2010/main" val="303031905"/>
              </p:ext>
            </p:extLst>
          </p:nvPr>
        </p:nvGraphicFramePr>
        <p:xfrm>
          <a:off x="366713" y="1928188"/>
          <a:ext cx="11353797" cy="2951480"/>
        </p:xfrm>
        <a:graphic>
          <a:graphicData uri="http://schemas.openxmlformats.org/drawingml/2006/table">
            <a:tbl>
              <a:tblPr firstRow="1" bandRow="1">
                <a:tableStyleId>{5C22544A-7EE6-4342-B048-85BDC9FD1C3A}</a:tableStyleId>
              </a:tblPr>
              <a:tblGrid>
                <a:gridCol w="462458">
                  <a:extLst>
                    <a:ext uri="{9D8B030D-6E8A-4147-A177-3AD203B41FA5}">
                      <a16:colId xmlns:a16="http://schemas.microsoft.com/office/drawing/2014/main" val="2777676072"/>
                    </a:ext>
                  </a:extLst>
                </a:gridCol>
                <a:gridCol w="5452240">
                  <a:extLst>
                    <a:ext uri="{9D8B030D-6E8A-4147-A177-3AD203B41FA5}">
                      <a16:colId xmlns:a16="http://schemas.microsoft.com/office/drawing/2014/main" val="724880595"/>
                    </a:ext>
                  </a:extLst>
                </a:gridCol>
                <a:gridCol w="2324593">
                  <a:extLst>
                    <a:ext uri="{9D8B030D-6E8A-4147-A177-3AD203B41FA5}">
                      <a16:colId xmlns:a16="http://schemas.microsoft.com/office/drawing/2014/main" val="106215838"/>
                    </a:ext>
                  </a:extLst>
                </a:gridCol>
                <a:gridCol w="1075921">
                  <a:extLst>
                    <a:ext uri="{9D8B030D-6E8A-4147-A177-3AD203B41FA5}">
                      <a16:colId xmlns:a16="http://schemas.microsoft.com/office/drawing/2014/main" val="3240898311"/>
                    </a:ext>
                  </a:extLst>
                </a:gridCol>
                <a:gridCol w="990980">
                  <a:extLst>
                    <a:ext uri="{9D8B030D-6E8A-4147-A177-3AD203B41FA5}">
                      <a16:colId xmlns:a16="http://schemas.microsoft.com/office/drawing/2014/main" val="2354315788"/>
                    </a:ext>
                  </a:extLst>
                </a:gridCol>
                <a:gridCol w="1047605">
                  <a:extLst>
                    <a:ext uri="{9D8B030D-6E8A-4147-A177-3AD203B41FA5}">
                      <a16:colId xmlns:a16="http://schemas.microsoft.com/office/drawing/2014/main" val="3421081244"/>
                    </a:ext>
                  </a:extLst>
                </a:gridCol>
              </a:tblGrid>
              <a:tr h="370840">
                <a:tc>
                  <a:txBody>
                    <a:bodyPr/>
                    <a:lstStyle/>
                    <a:p>
                      <a:r>
                        <a:rPr lang="en-US" dirty="0"/>
                        <a:t>#</a:t>
                      </a:r>
                    </a:p>
                  </a:txBody>
                  <a:tcPr/>
                </a:tc>
                <a:tc>
                  <a:txBody>
                    <a:bodyPr/>
                    <a:lstStyle/>
                    <a:p>
                      <a:pPr algn="ctr"/>
                      <a:r>
                        <a:rPr lang="en-US" sz="1800" kern="100" dirty="0">
                          <a:latin typeface="Calibri" panose="020F0502020204030204" pitchFamily="34" charset="0"/>
                          <a:ea typeface="Calibri" panose="020F0502020204030204" pitchFamily="34" charset="0"/>
                          <a:cs typeface="Times New Roman" panose="02020603050405020304" pitchFamily="18" charset="0"/>
                        </a:rPr>
                        <a:t>CO2 Element</a:t>
                      </a:r>
                      <a:endParaRPr lang="en-US" dirty="0"/>
                    </a:p>
                  </a:txBody>
                  <a:tcPr/>
                </a:tc>
                <a:tc>
                  <a:txBody>
                    <a:bodyPr/>
                    <a:lstStyle/>
                    <a:p>
                      <a:pPr algn="ctr"/>
                      <a:r>
                        <a:rPr lang="en-US" dirty="0"/>
                        <a:t>Calculation</a:t>
                      </a:r>
                    </a:p>
                  </a:txBody>
                  <a:tcPr/>
                </a:tc>
                <a:tc>
                  <a:txBody>
                    <a:bodyPr/>
                    <a:lstStyle/>
                    <a:p>
                      <a:pPr algn="ctr"/>
                      <a:r>
                        <a:rPr lang="en-US" dirty="0"/>
                        <a:t>Units</a:t>
                      </a:r>
                    </a:p>
                  </a:txBody>
                  <a:tcPr/>
                </a:tc>
                <a:tc>
                  <a:txBody>
                    <a:bodyPr/>
                    <a:lstStyle/>
                    <a:p>
                      <a:pPr algn="ctr"/>
                      <a:r>
                        <a:rPr lang="en-US" dirty="0"/>
                        <a:t>2050</a:t>
                      </a:r>
                    </a:p>
                  </a:txBody>
                  <a:tcPr/>
                </a:tc>
                <a:tc>
                  <a:txBody>
                    <a:bodyPr/>
                    <a:lstStyle/>
                    <a:p>
                      <a:pPr algn="ctr"/>
                      <a:r>
                        <a:rPr lang="en-US" dirty="0"/>
                        <a:t>2100</a:t>
                      </a:r>
                    </a:p>
                  </a:txBody>
                  <a:tcPr/>
                </a:tc>
                <a:extLst>
                  <a:ext uri="{0D108BD9-81ED-4DB2-BD59-A6C34878D82A}">
                    <a16:rowId xmlns:a16="http://schemas.microsoft.com/office/drawing/2014/main" val="224620361"/>
                  </a:ext>
                </a:extLst>
              </a:tr>
              <a:tr h="370840">
                <a:tc>
                  <a:txBody>
                    <a:bodyPr/>
                    <a:lstStyle/>
                    <a:p>
                      <a:pPr algn="r"/>
                      <a:r>
                        <a:rPr lang="en-US" dirty="0"/>
                        <a:t>7</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Anthropogenic CO2 emissions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30.00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5.00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785767"/>
                  </a:ext>
                </a:extLst>
              </a:tr>
              <a:tr h="370840">
                <a:tc>
                  <a:txBody>
                    <a:bodyPr/>
                    <a:lstStyle/>
                    <a:p>
                      <a:pPr algn="r"/>
                      <a:r>
                        <a:rPr lang="en-US" dirty="0"/>
                        <a:t>8</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at the Source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02257548"/>
                  </a:ext>
                </a:extLst>
              </a:tr>
              <a:tr h="370840">
                <a:tc>
                  <a:txBody>
                    <a:bodyPr/>
                    <a:lstStyle/>
                    <a:p>
                      <a:pPr algn="r"/>
                      <a:r>
                        <a:rPr lang="en-US" dirty="0"/>
                        <a:t>9</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from Atmosphere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GtCO2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0941949"/>
                  </a:ext>
                </a:extLst>
              </a:tr>
              <a:tr h="370840">
                <a:tc>
                  <a:txBody>
                    <a:bodyPr/>
                    <a:lstStyle/>
                    <a:p>
                      <a:pPr algn="r"/>
                      <a:r>
                        <a:rPr lang="en-US" dirty="0"/>
                        <a:t>10</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Feedbacks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Formula if no data</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GtCO2e</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9.00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17.00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38960580"/>
                  </a:ext>
                </a:extLst>
              </a:tr>
              <a:tr h="185420">
                <a:tc>
                  <a:txBody>
                    <a:bodyPr/>
                    <a:lstStyle/>
                    <a:p>
                      <a:pPr algn="r"/>
                      <a:r>
                        <a:rPr lang="en-US" dirty="0"/>
                        <a:t>11</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Total Net 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Sum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39.00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22.00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3415206"/>
                  </a:ext>
                </a:extLst>
              </a:tr>
              <a:tr h="185420">
                <a:tc>
                  <a:txBody>
                    <a:bodyPr/>
                    <a:lstStyle/>
                    <a:p>
                      <a:pPr algn="r"/>
                      <a:r>
                        <a:rPr lang="en-US" dirty="0"/>
                        <a:t>12</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Cumulative 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Sum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ct val="11500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1215.00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b"/>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2482.00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92849091"/>
                  </a:ext>
                </a:extLst>
              </a:tr>
              <a:tr h="185420">
                <a:tc>
                  <a:txBody>
                    <a:bodyPr/>
                    <a:lstStyle/>
                    <a:p>
                      <a:pPr algn="r"/>
                      <a:r>
                        <a:rPr lang="en-US" dirty="0"/>
                        <a:t>13</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CO2 PPM Change/Year</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Formula</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PPM</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1.85</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-0.03</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64973612"/>
                  </a:ext>
                </a:extLst>
              </a:tr>
            </a:tbl>
          </a:graphicData>
        </a:graphic>
      </p:graphicFrame>
      <p:sp>
        <p:nvSpPr>
          <p:cNvPr id="4" name="TextBox 3">
            <a:extLst>
              <a:ext uri="{FF2B5EF4-FFF2-40B4-BE49-F238E27FC236}">
                <a16:creationId xmlns:a16="http://schemas.microsoft.com/office/drawing/2014/main" id="{44FD4665-8586-F224-BE1E-DA69FEC266C5}"/>
              </a:ext>
            </a:extLst>
          </p:cNvPr>
          <p:cNvSpPr txBox="1"/>
          <p:nvPr/>
        </p:nvSpPr>
        <p:spPr>
          <a:xfrm>
            <a:off x="285751" y="1303401"/>
            <a:ext cx="11268074" cy="369332"/>
          </a:xfrm>
          <a:prstGeom prst="rect">
            <a:avLst/>
          </a:prstGeom>
          <a:noFill/>
        </p:spPr>
        <p:txBody>
          <a:bodyPr wrap="square" rtlCol="0">
            <a:spAutoFit/>
          </a:bodyPr>
          <a:lstStyle/>
          <a:p>
            <a:r>
              <a:rPr lang="en-US" dirty="0"/>
              <a:t>Stage 4 of 6. Estimate how the atmospheric quantity of CO2 will change based on net CO2 emissions</a:t>
            </a:r>
          </a:p>
        </p:txBody>
      </p:sp>
      <p:sp>
        <p:nvSpPr>
          <p:cNvPr id="3" name="Slide Number Placeholder 2">
            <a:extLst>
              <a:ext uri="{FF2B5EF4-FFF2-40B4-BE49-F238E27FC236}">
                <a16:creationId xmlns:a16="http://schemas.microsoft.com/office/drawing/2014/main" id="{56736762-35A1-A897-893F-A1F13F153774}"/>
              </a:ext>
            </a:extLst>
          </p:cNvPr>
          <p:cNvSpPr>
            <a:spLocks noGrp="1"/>
          </p:cNvSpPr>
          <p:nvPr>
            <p:ph type="sldNum" sz="quarter" idx="12"/>
          </p:nvPr>
        </p:nvSpPr>
        <p:spPr/>
        <p:txBody>
          <a:bodyPr/>
          <a:lstStyle/>
          <a:p>
            <a:fld id="{B1719CA8-C6A8-4743-A686-2A80CA3256FA}" type="slidenum">
              <a:rPr lang="en-US" smtClean="0"/>
              <a:t>16</a:t>
            </a:fld>
            <a:endParaRPr lang="en-US"/>
          </a:p>
        </p:txBody>
      </p:sp>
    </p:spTree>
    <p:extLst>
      <p:ext uri="{BB962C8B-B14F-4D97-AF65-F5344CB8AC3E}">
        <p14:creationId xmlns:p14="http://schemas.microsoft.com/office/powerpoint/2010/main" val="3201408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DB627-B203-7A21-10D3-3CAFF32EB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D92BE-C883-39E7-34C9-41EF17CA68F5}"/>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4" name="TextBox 3">
            <a:extLst>
              <a:ext uri="{FF2B5EF4-FFF2-40B4-BE49-F238E27FC236}">
                <a16:creationId xmlns:a16="http://schemas.microsoft.com/office/drawing/2014/main" id="{3C056A71-2B0F-398E-E5A6-E82AD72F7877}"/>
              </a:ext>
            </a:extLst>
          </p:cNvPr>
          <p:cNvSpPr txBox="1"/>
          <p:nvPr/>
        </p:nvSpPr>
        <p:spPr>
          <a:xfrm>
            <a:off x="173991" y="1360489"/>
            <a:ext cx="11268074" cy="923330"/>
          </a:xfrm>
          <a:prstGeom prst="rect">
            <a:avLst/>
          </a:prstGeom>
          <a:noFill/>
        </p:spPr>
        <p:txBody>
          <a:bodyPr wrap="square" rtlCol="0">
            <a:spAutoFit/>
          </a:bodyPr>
          <a:lstStyle/>
          <a:p>
            <a:r>
              <a:rPr lang="en-US" dirty="0"/>
              <a:t>Stage 4 of 6 (</a:t>
            </a:r>
            <a:r>
              <a:rPr lang="en-US" dirty="0" err="1"/>
              <a:t>con’t</a:t>
            </a:r>
            <a:r>
              <a:rPr lang="en-US" dirty="0"/>
              <a:t>). Estimate how the atmospheric quantity of CO2 will change based on net CO2 emissions</a:t>
            </a:r>
          </a:p>
          <a:p>
            <a:endParaRPr lang="en-US" dirty="0"/>
          </a:p>
          <a:p>
            <a:r>
              <a:rPr lang="en-US" dirty="0"/>
              <a:t>The graph below relates the change in the amount of CO2  added to the atmosphere based on net CO2 emissions</a:t>
            </a:r>
          </a:p>
        </p:txBody>
      </p:sp>
      <p:graphicFrame>
        <p:nvGraphicFramePr>
          <p:cNvPr id="5" name="Chart 4">
            <a:extLst>
              <a:ext uri="{FF2B5EF4-FFF2-40B4-BE49-F238E27FC236}">
                <a16:creationId xmlns:a16="http://schemas.microsoft.com/office/drawing/2014/main" id="{44897D81-4DF5-D2D7-C394-EF0C88F63470}"/>
              </a:ext>
            </a:extLst>
          </p:cNvPr>
          <p:cNvGraphicFramePr>
            <a:graphicFrameLocks/>
          </p:cNvGraphicFramePr>
          <p:nvPr>
            <p:extLst>
              <p:ext uri="{D42A27DB-BD31-4B8C-83A1-F6EECF244321}">
                <p14:modId xmlns:p14="http://schemas.microsoft.com/office/powerpoint/2010/main" val="2863123039"/>
              </p:ext>
            </p:extLst>
          </p:nvPr>
        </p:nvGraphicFramePr>
        <p:xfrm>
          <a:off x="4582160" y="2378868"/>
          <a:ext cx="7213600" cy="39812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502EB02-2F89-FFF7-55EE-15476857047C}"/>
              </a:ext>
            </a:extLst>
          </p:cNvPr>
          <p:cNvSpPr txBox="1"/>
          <p:nvPr/>
        </p:nvSpPr>
        <p:spPr>
          <a:xfrm>
            <a:off x="396240" y="2550447"/>
            <a:ext cx="3921760" cy="2177006"/>
          </a:xfrm>
          <a:prstGeom prst="rect">
            <a:avLst/>
          </a:prstGeom>
          <a:noFill/>
        </p:spPr>
        <p:txBody>
          <a:bodyPr wrap="square">
            <a:spAutoFit/>
          </a:bodyPr>
          <a:lstStyle/>
          <a:p>
            <a:pPr marL="0" marR="0">
              <a:lnSpc>
                <a:spcPct val="115000"/>
              </a:lnSpc>
              <a:spcAft>
                <a:spcPts val="1000"/>
              </a:spcAft>
              <a:buNone/>
            </a:pPr>
            <a:r>
              <a:rPr lang="en-US" sz="1800" kern="0" dirty="0">
                <a:effectLst/>
                <a:ea typeface="Times New Roman" panose="02020603050405020304" pitchFamily="18" charset="0"/>
                <a:cs typeface="Calibri" panose="020F0502020204030204" pitchFamily="34" charset="0"/>
              </a:rPr>
              <a:t>If the “</a:t>
            </a:r>
            <a:r>
              <a:rPr lang="en-US" sz="1800" kern="0" dirty="0">
                <a:solidFill>
                  <a:srgbClr val="000000"/>
                </a:solidFill>
                <a:effectLst/>
                <a:ea typeface="Times New Roman" panose="02020603050405020304" pitchFamily="18" charset="0"/>
                <a:cs typeface="Calibri" panose="020F0502020204030204" pitchFamily="34" charset="0"/>
              </a:rPr>
              <a:t>Total Net CO2” &gt;=0</a:t>
            </a:r>
            <a:endParaRPr lang="en-US" sz="1800" kern="100" dirty="0">
              <a:effectLst/>
              <a:ea typeface="Calibri" panose="020F0502020204030204" pitchFamily="34" charset="0"/>
              <a:cs typeface="Times New Roman" panose="02020603050405020304" pitchFamily="18" charset="0"/>
            </a:endParaRPr>
          </a:p>
          <a:p>
            <a:pPr>
              <a:lnSpc>
                <a:spcPct val="115000"/>
              </a:lnSpc>
              <a:spcAft>
                <a:spcPts val="1000"/>
              </a:spcAft>
            </a:pPr>
            <a:r>
              <a:rPr lang="en-US" sz="1800" kern="0" dirty="0">
                <a:solidFill>
                  <a:srgbClr val="000000"/>
                </a:solidFill>
                <a:effectLst/>
                <a:ea typeface="Calibri" panose="020F0502020204030204" pitchFamily="34" charset="0"/>
                <a:cs typeface="Calibri" panose="020F0502020204030204" pitchFamily="34" charset="0"/>
              </a:rPr>
              <a:t>CO2 PPM Added </a:t>
            </a:r>
            <a:r>
              <a:rPr lang="en-US" sz="1800" kern="0" dirty="0">
                <a:effectLst/>
                <a:ea typeface="Times New Roman" panose="02020603050405020304" pitchFamily="18" charset="0"/>
                <a:cs typeface="Calibri" panose="020F0502020204030204" pitchFamily="34" charset="0"/>
              </a:rPr>
              <a:t>= 0.009993255 * NetCO2</a:t>
            </a:r>
            <a:r>
              <a:rPr lang="en-US" sz="1800" kern="0" baseline="30000" dirty="0">
                <a:effectLst/>
                <a:ea typeface="Times New Roman" panose="02020603050405020304" pitchFamily="18" charset="0"/>
                <a:cs typeface="Calibri" panose="020F0502020204030204" pitchFamily="34" charset="0"/>
              </a:rPr>
              <a:t>2</a:t>
            </a:r>
            <a:r>
              <a:rPr lang="en-US" sz="1800" kern="0" dirty="0">
                <a:effectLst/>
                <a:ea typeface="Times New Roman" panose="02020603050405020304" pitchFamily="18" charset="0"/>
                <a:cs typeface="Calibri" panose="020F0502020204030204" pitchFamily="34" charset="0"/>
              </a:rPr>
              <a:t> + 0.252616086 * NetCO2- 10.6147928   + 4 * (yr - 2025) / 75 + 0.6</a:t>
            </a:r>
            <a:endParaRPr lang="en-US" sz="1800" kern="100" dirty="0">
              <a:effectLst/>
              <a:ea typeface="Calibri" panose="020F0502020204030204" pitchFamily="34" charset="0"/>
              <a:cs typeface="Times New Roman" panose="02020603050405020304" pitchFamily="18" charset="0"/>
            </a:endParaRPr>
          </a:p>
          <a:p>
            <a:r>
              <a:rPr lang="en-US" i="1" dirty="0"/>
              <a:t>(Based on data from the En-ROADs climate simulator)</a:t>
            </a:r>
          </a:p>
        </p:txBody>
      </p:sp>
      <p:sp>
        <p:nvSpPr>
          <p:cNvPr id="3" name="Slide Number Placeholder 2">
            <a:extLst>
              <a:ext uri="{FF2B5EF4-FFF2-40B4-BE49-F238E27FC236}">
                <a16:creationId xmlns:a16="http://schemas.microsoft.com/office/drawing/2014/main" id="{7EA45715-B7D2-8FDD-302A-35C48EB8F062}"/>
              </a:ext>
            </a:extLst>
          </p:cNvPr>
          <p:cNvSpPr>
            <a:spLocks noGrp="1"/>
          </p:cNvSpPr>
          <p:nvPr>
            <p:ph type="sldNum" sz="quarter" idx="12"/>
          </p:nvPr>
        </p:nvSpPr>
        <p:spPr/>
        <p:txBody>
          <a:bodyPr/>
          <a:lstStyle/>
          <a:p>
            <a:fld id="{B1719CA8-C6A8-4743-A686-2A80CA3256FA}" type="slidenum">
              <a:rPr lang="en-US" smtClean="0"/>
              <a:t>17</a:t>
            </a:fld>
            <a:endParaRPr lang="en-US"/>
          </a:p>
        </p:txBody>
      </p:sp>
    </p:spTree>
    <p:extLst>
      <p:ext uri="{BB962C8B-B14F-4D97-AF65-F5344CB8AC3E}">
        <p14:creationId xmlns:p14="http://schemas.microsoft.com/office/powerpoint/2010/main" val="30301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C33EB-5FCC-FD18-C6A6-758AFF664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B0A58-FA11-3161-5B19-C9B7CD999649}"/>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4" name="TextBox 3">
            <a:extLst>
              <a:ext uri="{FF2B5EF4-FFF2-40B4-BE49-F238E27FC236}">
                <a16:creationId xmlns:a16="http://schemas.microsoft.com/office/drawing/2014/main" id="{6479DE2F-A56C-D750-6668-20857EBAF25B}"/>
              </a:ext>
            </a:extLst>
          </p:cNvPr>
          <p:cNvSpPr txBox="1"/>
          <p:nvPr/>
        </p:nvSpPr>
        <p:spPr>
          <a:xfrm>
            <a:off x="285751" y="1303401"/>
            <a:ext cx="11268074" cy="1477328"/>
          </a:xfrm>
          <a:prstGeom prst="rect">
            <a:avLst/>
          </a:prstGeom>
          <a:noFill/>
        </p:spPr>
        <p:txBody>
          <a:bodyPr wrap="square" rtlCol="0">
            <a:spAutoFit/>
          </a:bodyPr>
          <a:lstStyle/>
          <a:p>
            <a:r>
              <a:rPr lang="en-US" dirty="0"/>
              <a:t>Stage 4 of 6 (</a:t>
            </a:r>
            <a:r>
              <a:rPr lang="en-US" dirty="0" err="1"/>
              <a:t>con’t</a:t>
            </a:r>
            <a:r>
              <a:rPr lang="en-US" dirty="0"/>
              <a:t>). Estimate how the atmospheric quantity of CO2 will change based on net CO2 emissions</a:t>
            </a:r>
          </a:p>
          <a:p>
            <a:endParaRPr lang="en-US" dirty="0"/>
          </a:p>
          <a:p>
            <a:r>
              <a:rPr lang="en-US" dirty="0"/>
              <a:t>The formula works very well for En-ROADS “</a:t>
            </a:r>
            <a:r>
              <a:rPr lang="en-US" sz="1800" baseline="0" dirty="0"/>
              <a:t>Temperature Increase Scenarios” where the temperature increases between 1.6</a:t>
            </a:r>
            <a:r>
              <a:rPr lang="en-US" b="0" i="0" dirty="0">
                <a:solidFill>
                  <a:srgbClr val="000000"/>
                </a:solidFill>
                <a:effectLst/>
              </a:rPr>
              <a:t>°C</a:t>
            </a:r>
            <a:r>
              <a:rPr lang="en-US" sz="1800" baseline="0" dirty="0"/>
              <a:t> and 2.8</a:t>
            </a:r>
            <a:r>
              <a:rPr lang="en-US" b="0" i="0" dirty="0">
                <a:solidFill>
                  <a:srgbClr val="000000"/>
                </a:solidFill>
                <a:effectLst/>
              </a:rPr>
              <a:t>°C in 2100.  The difference in  the 2100 PPM in those scenarios is at most 8 PPM  (and usually within 4-5 PPM).</a:t>
            </a:r>
            <a:endParaRPr lang="en-US" dirty="0"/>
          </a:p>
        </p:txBody>
      </p:sp>
      <p:graphicFrame>
        <p:nvGraphicFramePr>
          <p:cNvPr id="8" name="Chart 7">
            <a:extLst>
              <a:ext uri="{FF2B5EF4-FFF2-40B4-BE49-F238E27FC236}">
                <a16:creationId xmlns:a16="http://schemas.microsoft.com/office/drawing/2014/main" id="{585DC237-B865-8846-E3DD-2F7B7C185A3F}"/>
              </a:ext>
            </a:extLst>
          </p:cNvPr>
          <p:cNvGraphicFramePr>
            <a:graphicFrameLocks/>
          </p:cNvGraphicFramePr>
          <p:nvPr/>
        </p:nvGraphicFramePr>
        <p:xfrm>
          <a:off x="1083469" y="2962275"/>
          <a:ext cx="9672638" cy="367367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4B7CF5DD-1F22-7F19-502E-8F00BF719094}"/>
              </a:ext>
            </a:extLst>
          </p:cNvPr>
          <p:cNvSpPr>
            <a:spLocks noGrp="1"/>
          </p:cNvSpPr>
          <p:nvPr>
            <p:ph type="sldNum" sz="quarter" idx="12"/>
          </p:nvPr>
        </p:nvSpPr>
        <p:spPr/>
        <p:txBody>
          <a:bodyPr/>
          <a:lstStyle/>
          <a:p>
            <a:fld id="{B1719CA8-C6A8-4743-A686-2A80CA3256FA}" type="slidenum">
              <a:rPr lang="en-US" smtClean="0"/>
              <a:t>18</a:t>
            </a:fld>
            <a:endParaRPr lang="en-US"/>
          </a:p>
        </p:txBody>
      </p:sp>
    </p:spTree>
    <p:extLst>
      <p:ext uri="{BB962C8B-B14F-4D97-AF65-F5344CB8AC3E}">
        <p14:creationId xmlns:p14="http://schemas.microsoft.com/office/powerpoint/2010/main" val="2604871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B83D1-6FD5-14C3-10B0-362F6B196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79EB0-E98A-0A18-B8D1-AEB1642B64D2}"/>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3" name="TextBox 2">
            <a:extLst>
              <a:ext uri="{FF2B5EF4-FFF2-40B4-BE49-F238E27FC236}">
                <a16:creationId xmlns:a16="http://schemas.microsoft.com/office/drawing/2014/main" id="{F5B494E9-9355-A7E7-9BB4-B07707C33B30}"/>
              </a:ext>
            </a:extLst>
          </p:cNvPr>
          <p:cNvSpPr txBox="1"/>
          <p:nvPr/>
        </p:nvSpPr>
        <p:spPr>
          <a:xfrm>
            <a:off x="257174" y="911243"/>
            <a:ext cx="11649075" cy="392159"/>
          </a:xfrm>
          <a:prstGeom prst="rect">
            <a:avLst/>
          </a:prstGeom>
          <a:noFill/>
        </p:spPr>
        <p:txBody>
          <a:bodyPr wrap="square" rtlCol="0">
            <a:spAutoFit/>
          </a:bodyPr>
          <a:lstStyle/>
          <a:p>
            <a:pPr marL="0" marR="0">
              <a:lnSpc>
                <a:spcPct val="115000"/>
              </a:lnSpc>
              <a:spcAft>
                <a:spcPts val="10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first step in forecasting the temperature increase is to calculate the radiative forcing of CO2.  This is done in five stages</a:t>
            </a:r>
          </a:p>
        </p:txBody>
      </p:sp>
      <p:graphicFrame>
        <p:nvGraphicFramePr>
          <p:cNvPr id="5" name="Table 4">
            <a:extLst>
              <a:ext uri="{FF2B5EF4-FFF2-40B4-BE49-F238E27FC236}">
                <a16:creationId xmlns:a16="http://schemas.microsoft.com/office/drawing/2014/main" id="{DEF75FBD-4E21-7018-5E02-73F9CBD9E42D}"/>
              </a:ext>
            </a:extLst>
          </p:cNvPr>
          <p:cNvGraphicFramePr>
            <a:graphicFrameLocks noGrp="1"/>
          </p:cNvGraphicFramePr>
          <p:nvPr>
            <p:extLst>
              <p:ext uri="{D42A27DB-BD31-4B8C-83A1-F6EECF244321}">
                <p14:modId xmlns:p14="http://schemas.microsoft.com/office/powerpoint/2010/main" val="2908242218"/>
              </p:ext>
            </p:extLst>
          </p:nvPr>
        </p:nvGraphicFramePr>
        <p:xfrm>
          <a:off x="366713" y="1928188"/>
          <a:ext cx="11353797" cy="3317240"/>
        </p:xfrm>
        <a:graphic>
          <a:graphicData uri="http://schemas.openxmlformats.org/drawingml/2006/table">
            <a:tbl>
              <a:tblPr firstRow="1" bandRow="1">
                <a:tableStyleId>{5C22544A-7EE6-4342-B048-85BDC9FD1C3A}</a:tableStyleId>
              </a:tblPr>
              <a:tblGrid>
                <a:gridCol w="462458">
                  <a:extLst>
                    <a:ext uri="{9D8B030D-6E8A-4147-A177-3AD203B41FA5}">
                      <a16:colId xmlns:a16="http://schemas.microsoft.com/office/drawing/2014/main" val="2777676072"/>
                    </a:ext>
                  </a:extLst>
                </a:gridCol>
                <a:gridCol w="5452240">
                  <a:extLst>
                    <a:ext uri="{9D8B030D-6E8A-4147-A177-3AD203B41FA5}">
                      <a16:colId xmlns:a16="http://schemas.microsoft.com/office/drawing/2014/main" val="724880595"/>
                    </a:ext>
                  </a:extLst>
                </a:gridCol>
                <a:gridCol w="2324593">
                  <a:extLst>
                    <a:ext uri="{9D8B030D-6E8A-4147-A177-3AD203B41FA5}">
                      <a16:colId xmlns:a16="http://schemas.microsoft.com/office/drawing/2014/main" val="106215838"/>
                    </a:ext>
                  </a:extLst>
                </a:gridCol>
                <a:gridCol w="1075921">
                  <a:extLst>
                    <a:ext uri="{9D8B030D-6E8A-4147-A177-3AD203B41FA5}">
                      <a16:colId xmlns:a16="http://schemas.microsoft.com/office/drawing/2014/main" val="3240898311"/>
                    </a:ext>
                  </a:extLst>
                </a:gridCol>
                <a:gridCol w="990980">
                  <a:extLst>
                    <a:ext uri="{9D8B030D-6E8A-4147-A177-3AD203B41FA5}">
                      <a16:colId xmlns:a16="http://schemas.microsoft.com/office/drawing/2014/main" val="2354315788"/>
                    </a:ext>
                  </a:extLst>
                </a:gridCol>
                <a:gridCol w="1047605">
                  <a:extLst>
                    <a:ext uri="{9D8B030D-6E8A-4147-A177-3AD203B41FA5}">
                      <a16:colId xmlns:a16="http://schemas.microsoft.com/office/drawing/2014/main" val="3421081244"/>
                    </a:ext>
                  </a:extLst>
                </a:gridCol>
              </a:tblGrid>
              <a:tr h="370840">
                <a:tc>
                  <a:txBody>
                    <a:bodyPr/>
                    <a:lstStyle/>
                    <a:p>
                      <a:r>
                        <a:rPr lang="en-US" dirty="0"/>
                        <a:t>#</a:t>
                      </a:r>
                    </a:p>
                  </a:txBody>
                  <a:tcPr/>
                </a:tc>
                <a:tc>
                  <a:txBody>
                    <a:bodyPr/>
                    <a:lstStyle/>
                    <a:p>
                      <a:pPr algn="ctr"/>
                      <a:r>
                        <a:rPr lang="en-US" sz="1800" kern="100" dirty="0">
                          <a:latin typeface="Calibri" panose="020F0502020204030204" pitchFamily="34" charset="0"/>
                          <a:ea typeface="Calibri" panose="020F0502020204030204" pitchFamily="34" charset="0"/>
                          <a:cs typeface="Times New Roman" panose="02020603050405020304" pitchFamily="18" charset="0"/>
                        </a:rPr>
                        <a:t>CO2 Element</a:t>
                      </a:r>
                      <a:endParaRPr lang="en-US" dirty="0"/>
                    </a:p>
                  </a:txBody>
                  <a:tcPr/>
                </a:tc>
                <a:tc>
                  <a:txBody>
                    <a:bodyPr/>
                    <a:lstStyle/>
                    <a:p>
                      <a:pPr algn="ctr"/>
                      <a:r>
                        <a:rPr lang="en-US" dirty="0"/>
                        <a:t>Calculation</a:t>
                      </a:r>
                    </a:p>
                  </a:txBody>
                  <a:tcPr/>
                </a:tc>
                <a:tc>
                  <a:txBody>
                    <a:bodyPr/>
                    <a:lstStyle/>
                    <a:p>
                      <a:pPr algn="ctr"/>
                      <a:r>
                        <a:rPr lang="en-US" dirty="0"/>
                        <a:t>Units</a:t>
                      </a:r>
                    </a:p>
                  </a:txBody>
                  <a:tcPr/>
                </a:tc>
                <a:tc>
                  <a:txBody>
                    <a:bodyPr/>
                    <a:lstStyle/>
                    <a:p>
                      <a:pPr algn="ctr"/>
                      <a:r>
                        <a:rPr lang="en-US" dirty="0"/>
                        <a:t>2050</a:t>
                      </a:r>
                    </a:p>
                  </a:txBody>
                  <a:tcPr/>
                </a:tc>
                <a:tc>
                  <a:txBody>
                    <a:bodyPr/>
                    <a:lstStyle/>
                    <a:p>
                      <a:pPr algn="ctr"/>
                      <a:r>
                        <a:rPr lang="en-US" dirty="0"/>
                        <a:t>2100</a:t>
                      </a:r>
                    </a:p>
                  </a:txBody>
                  <a:tcPr/>
                </a:tc>
                <a:extLst>
                  <a:ext uri="{0D108BD9-81ED-4DB2-BD59-A6C34878D82A}">
                    <a16:rowId xmlns:a16="http://schemas.microsoft.com/office/drawing/2014/main" val="224620361"/>
                  </a:ext>
                </a:extLst>
              </a:tr>
              <a:tr h="370840">
                <a:tc>
                  <a:txBody>
                    <a:bodyPr/>
                    <a:lstStyle/>
                    <a:p>
                      <a:pPr algn="r"/>
                      <a:r>
                        <a:rPr lang="en-US" dirty="0"/>
                        <a:t>7</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Anthropogenic CO2 emissions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30.00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5.00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785767"/>
                  </a:ext>
                </a:extLst>
              </a:tr>
              <a:tr h="370840">
                <a:tc>
                  <a:txBody>
                    <a:bodyPr/>
                    <a:lstStyle/>
                    <a:p>
                      <a:pPr algn="r"/>
                      <a:r>
                        <a:rPr lang="en-US" dirty="0"/>
                        <a:t>8</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at the Source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02257548"/>
                  </a:ext>
                </a:extLst>
              </a:tr>
              <a:tr h="370840">
                <a:tc>
                  <a:txBody>
                    <a:bodyPr/>
                    <a:lstStyle/>
                    <a:p>
                      <a:pPr algn="r"/>
                      <a:r>
                        <a:rPr lang="en-US" dirty="0"/>
                        <a:t>9</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from Atmosphere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GtCO2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0941949"/>
                  </a:ext>
                </a:extLst>
              </a:tr>
              <a:tr h="370840">
                <a:tc>
                  <a:txBody>
                    <a:bodyPr/>
                    <a:lstStyle/>
                    <a:p>
                      <a:pPr algn="r"/>
                      <a:r>
                        <a:rPr lang="en-US" dirty="0"/>
                        <a:t>10</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Feedbacks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Formula if no data</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GtCO2e</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9.00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17.00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38960580"/>
                  </a:ext>
                </a:extLst>
              </a:tr>
              <a:tr h="185420">
                <a:tc>
                  <a:txBody>
                    <a:bodyPr/>
                    <a:lstStyle/>
                    <a:p>
                      <a:pPr algn="r"/>
                      <a:r>
                        <a:rPr lang="en-US" dirty="0"/>
                        <a:t>11</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Total Net 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Sum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39.00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22.00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3415206"/>
                  </a:ext>
                </a:extLst>
              </a:tr>
              <a:tr h="185420">
                <a:tc>
                  <a:txBody>
                    <a:bodyPr/>
                    <a:lstStyle/>
                    <a:p>
                      <a:pPr algn="r"/>
                      <a:r>
                        <a:rPr lang="en-US" dirty="0"/>
                        <a:t>12</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Cumulative 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Sum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ct val="11500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1215.00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b"/>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2482.00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92849091"/>
                  </a:ext>
                </a:extLst>
              </a:tr>
              <a:tr h="185420">
                <a:tc>
                  <a:txBody>
                    <a:bodyPr/>
                    <a:lstStyle/>
                    <a:p>
                      <a:pPr algn="r"/>
                      <a:r>
                        <a:rPr lang="en-US" dirty="0"/>
                        <a:t>13</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CO2 PPM Change/Year</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Formula</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PPM</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1.85</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-0.03</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64973612"/>
                  </a:ext>
                </a:extLst>
              </a:tr>
              <a:tr h="185420">
                <a:tc>
                  <a:txBody>
                    <a:bodyPr/>
                    <a:lstStyle/>
                    <a:p>
                      <a:pPr algn="r"/>
                      <a:r>
                        <a:rPr lang="en-US" dirty="0"/>
                        <a:t>14</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CO2 PPM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Add</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PPM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497.00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504.00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02346270"/>
                  </a:ext>
                </a:extLst>
              </a:tr>
            </a:tbl>
          </a:graphicData>
        </a:graphic>
      </p:graphicFrame>
      <p:sp>
        <p:nvSpPr>
          <p:cNvPr id="4" name="TextBox 3">
            <a:extLst>
              <a:ext uri="{FF2B5EF4-FFF2-40B4-BE49-F238E27FC236}">
                <a16:creationId xmlns:a16="http://schemas.microsoft.com/office/drawing/2014/main" id="{42FEFDE3-DC27-90B1-2595-B295B2310ED2}"/>
              </a:ext>
            </a:extLst>
          </p:cNvPr>
          <p:cNvSpPr txBox="1"/>
          <p:nvPr/>
        </p:nvSpPr>
        <p:spPr>
          <a:xfrm>
            <a:off x="285751" y="1303401"/>
            <a:ext cx="4867274" cy="369332"/>
          </a:xfrm>
          <a:prstGeom prst="rect">
            <a:avLst/>
          </a:prstGeom>
          <a:noFill/>
        </p:spPr>
        <p:txBody>
          <a:bodyPr wrap="square" rtlCol="0">
            <a:spAutoFit/>
          </a:bodyPr>
          <a:lstStyle/>
          <a:p>
            <a:r>
              <a:rPr lang="en-US" dirty="0"/>
              <a:t>Stage 5 of 6. Calculate the </a:t>
            </a:r>
            <a:r>
              <a:rPr lang="en-US" sz="1800" kern="0" dirty="0">
                <a:solidFill>
                  <a:srgbClr val="000000"/>
                </a:solidFill>
                <a:effectLst/>
                <a:latin typeface="+mn-lt"/>
                <a:ea typeface="Calibri" panose="020F0502020204030204" pitchFamily="34" charset="0"/>
                <a:cs typeface="Calibri" panose="020F0502020204030204" pitchFamily="34" charset="0"/>
              </a:rPr>
              <a:t>CO2 PPM</a:t>
            </a:r>
            <a:endParaRPr lang="en-US" sz="1800" kern="100" dirty="0">
              <a:effectLst/>
              <a:latin typeface="+mn-lt"/>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CDC8986-7CA4-04D3-999F-D130990A8D60}"/>
              </a:ext>
            </a:extLst>
          </p:cNvPr>
          <p:cNvSpPr>
            <a:spLocks noGrp="1"/>
          </p:cNvSpPr>
          <p:nvPr>
            <p:ph type="sldNum" sz="quarter" idx="12"/>
          </p:nvPr>
        </p:nvSpPr>
        <p:spPr/>
        <p:txBody>
          <a:bodyPr/>
          <a:lstStyle/>
          <a:p>
            <a:fld id="{B1719CA8-C6A8-4743-A686-2A80CA3256FA}" type="slidenum">
              <a:rPr lang="en-US" smtClean="0"/>
              <a:t>19</a:t>
            </a:fld>
            <a:endParaRPr lang="en-US"/>
          </a:p>
        </p:txBody>
      </p:sp>
    </p:spTree>
    <p:extLst>
      <p:ext uri="{BB962C8B-B14F-4D97-AF65-F5344CB8AC3E}">
        <p14:creationId xmlns:p14="http://schemas.microsoft.com/office/powerpoint/2010/main" val="315167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CE64-6AA9-E07E-B1C3-6763D4DA1DC9}"/>
              </a:ext>
            </a:extLst>
          </p:cNvPr>
          <p:cNvSpPr>
            <a:spLocks noGrp="1"/>
          </p:cNvSpPr>
          <p:nvPr>
            <p:ph type="title"/>
          </p:nvPr>
        </p:nvSpPr>
        <p:spPr/>
        <p:txBody>
          <a:bodyPr/>
          <a:lstStyle/>
          <a:p>
            <a:r>
              <a:rPr lang="en-US" dirty="0"/>
              <a:t>A “Simple” Request</a:t>
            </a:r>
          </a:p>
        </p:txBody>
      </p:sp>
      <p:pic>
        <p:nvPicPr>
          <p:cNvPr id="5" name="Content Placeholder 4">
            <a:extLst>
              <a:ext uri="{FF2B5EF4-FFF2-40B4-BE49-F238E27FC236}">
                <a16:creationId xmlns:a16="http://schemas.microsoft.com/office/drawing/2014/main" id="{73FCCA07-2686-F019-A40A-6F6C3CA32308}"/>
              </a:ext>
            </a:extLst>
          </p:cNvPr>
          <p:cNvPicPr>
            <a:picLocks noGrp="1" noChangeAspect="1"/>
          </p:cNvPicPr>
          <p:nvPr>
            <p:ph idx="1"/>
          </p:nvPr>
        </p:nvPicPr>
        <p:blipFill>
          <a:blip r:embed="rId3"/>
          <a:stretch>
            <a:fillRect/>
          </a:stretch>
        </p:blipFill>
        <p:spPr>
          <a:xfrm>
            <a:off x="947737" y="1972469"/>
            <a:ext cx="2924175" cy="3333750"/>
          </a:xfrm>
        </p:spPr>
      </p:pic>
      <p:sp>
        <p:nvSpPr>
          <p:cNvPr id="3" name="Slide Number Placeholder 2">
            <a:extLst>
              <a:ext uri="{FF2B5EF4-FFF2-40B4-BE49-F238E27FC236}">
                <a16:creationId xmlns:a16="http://schemas.microsoft.com/office/drawing/2014/main" id="{FCC242FC-36D1-1EF2-8C14-267F9EC0798C}"/>
              </a:ext>
            </a:extLst>
          </p:cNvPr>
          <p:cNvSpPr>
            <a:spLocks noGrp="1"/>
          </p:cNvSpPr>
          <p:nvPr>
            <p:ph type="sldNum" sz="quarter" idx="12"/>
          </p:nvPr>
        </p:nvSpPr>
        <p:spPr/>
        <p:txBody>
          <a:bodyPr/>
          <a:lstStyle/>
          <a:p>
            <a:fld id="{B1719CA8-C6A8-4743-A686-2A80CA3256FA}" type="slidenum">
              <a:rPr lang="en-US" smtClean="0"/>
              <a:t>2</a:t>
            </a:fld>
            <a:endParaRPr lang="en-US"/>
          </a:p>
        </p:txBody>
      </p:sp>
    </p:spTree>
    <p:extLst>
      <p:ext uri="{BB962C8B-B14F-4D97-AF65-F5344CB8AC3E}">
        <p14:creationId xmlns:p14="http://schemas.microsoft.com/office/powerpoint/2010/main" val="3229025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BD846-4AA8-E404-0DA5-803B6A65E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C8D43-A7E3-580C-E24D-C25A9ED9EB29}"/>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graphicFrame>
        <p:nvGraphicFramePr>
          <p:cNvPr id="5" name="Table 4">
            <a:extLst>
              <a:ext uri="{FF2B5EF4-FFF2-40B4-BE49-F238E27FC236}">
                <a16:creationId xmlns:a16="http://schemas.microsoft.com/office/drawing/2014/main" id="{544F2A62-42FC-5030-0421-41E227295A8E}"/>
              </a:ext>
            </a:extLst>
          </p:cNvPr>
          <p:cNvGraphicFramePr>
            <a:graphicFrameLocks noGrp="1"/>
          </p:cNvGraphicFramePr>
          <p:nvPr>
            <p:extLst>
              <p:ext uri="{D42A27DB-BD31-4B8C-83A1-F6EECF244321}">
                <p14:modId xmlns:p14="http://schemas.microsoft.com/office/powerpoint/2010/main" val="1802011500"/>
              </p:ext>
            </p:extLst>
          </p:nvPr>
        </p:nvGraphicFramePr>
        <p:xfrm>
          <a:off x="366713" y="1928188"/>
          <a:ext cx="11353797" cy="3683000"/>
        </p:xfrm>
        <a:graphic>
          <a:graphicData uri="http://schemas.openxmlformats.org/drawingml/2006/table">
            <a:tbl>
              <a:tblPr firstRow="1" bandRow="1">
                <a:tableStyleId>{5C22544A-7EE6-4342-B048-85BDC9FD1C3A}</a:tableStyleId>
              </a:tblPr>
              <a:tblGrid>
                <a:gridCol w="462458">
                  <a:extLst>
                    <a:ext uri="{9D8B030D-6E8A-4147-A177-3AD203B41FA5}">
                      <a16:colId xmlns:a16="http://schemas.microsoft.com/office/drawing/2014/main" val="2777676072"/>
                    </a:ext>
                  </a:extLst>
                </a:gridCol>
                <a:gridCol w="5452240">
                  <a:extLst>
                    <a:ext uri="{9D8B030D-6E8A-4147-A177-3AD203B41FA5}">
                      <a16:colId xmlns:a16="http://schemas.microsoft.com/office/drawing/2014/main" val="724880595"/>
                    </a:ext>
                  </a:extLst>
                </a:gridCol>
                <a:gridCol w="2324593">
                  <a:extLst>
                    <a:ext uri="{9D8B030D-6E8A-4147-A177-3AD203B41FA5}">
                      <a16:colId xmlns:a16="http://schemas.microsoft.com/office/drawing/2014/main" val="106215838"/>
                    </a:ext>
                  </a:extLst>
                </a:gridCol>
                <a:gridCol w="1075921">
                  <a:extLst>
                    <a:ext uri="{9D8B030D-6E8A-4147-A177-3AD203B41FA5}">
                      <a16:colId xmlns:a16="http://schemas.microsoft.com/office/drawing/2014/main" val="3240898311"/>
                    </a:ext>
                  </a:extLst>
                </a:gridCol>
                <a:gridCol w="990980">
                  <a:extLst>
                    <a:ext uri="{9D8B030D-6E8A-4147-A177-3AD203B41FA5}">
                      <a16:colId xmlns:a16="http://schemas.microsoft.com/office/drawing/2014/main" val="2354315788"/>
                    </a:ext>
                  </a:extLst>
                </a:gridCol>
                <a:gridCol w="1047605">
                  <a:extLst>
                    <a:ext uri="{9D8B030D-6E8A-4147-A177-3AD203B41FA5}">
                      <a16:colId xmlns:a16="http://schemas.microsoft.com/office/drawing/2014/main" val="3421081244"/>
                    </a:ext>
                  </a:extLst>
                </a:gridCol>
              </a:tblGrid>
              <a:tr h="370840">
                <a:tc>
                  <a:txBody>
                    <a:bodyPr/>
                    <a:lstStyle/>
                    <a:p>
                      <a:r>
                        <a:rPr lang="en-US" dirty="0"/>
                        <a:t>#</a:t>
                      </a:r>
                    </a:p>
                  </a:txBody>
                  <a:tcPr/>
                </a:tc>
                <a:tc>
                  <a:txBody>
                    <a:bodyPr/>
                    <a:lstStyle/>
                    <a:p>
                      <a:pPr algn="ctr"/>
                      <a:r>
                        <a:rPr lang="en-US" sz="1800" kern="100" dirty="0">
                          <a:latin typeface="Calibri" panose="020F0502020204030204" pitchFamily="34" charset="0"/>
                          <a:ea typeface="Calibri" panose="020F0502020204030204" pitchFamily="34" charset="0"/>
                          <a:cs typeface="Times New Roman" panose="02020603050405020304" pitchFamily="18" charset="0"/>
                        </a:rPr>
                        <a:t>CO2 Element</a:t>
                      </a:r>
                      <a:endParaRPr lang="en-US" dirty="0"/>
                    </a:p>
                  </a:txBody>
                  <a:tcPr/>
                </a:tc>
                <a:tc>
                  <a:txBody>
                    <a:bodyPr/>
                    <a:lstStyle/>
                    <a:p>
                      <a:pPr algn="ctr"/>
                      <a:r>
                        <a:rPr lang="en-US" dirty="0"/>
                        <a:t>Calculation</a:t>
                      </a:r>
                    </a:p>
                  </a:txBody>
                  <a:tcPr/>
                </a:tc>
                <a:tc>
                  <a:txBody>
                    <a:bodyPr/>
                    <a:lstStyle/>
                    <a:p>
                      <a:pPr algn="ctr"/>
                      <a:r>
                        <a:rPr lang="en-US" dirty="0"/>
                        <a:t>Units</a:t>
                      </a:r>
                    </a:p>
                  </a:txBody>
                  <a:tcPr/>
                </a:tc>
                <a:tc>
                  <a:txBody>
                    <a:bodyPr/>
                    <a:lstStyle/>
                    <a:p>
                      <a:pPr algn="ctr"/>
                      <a:r>
                        <a:rPr lang="en-US" dirty="0"/>
                        <a:t>2050</a:t>
                      </a:r>
                    </a:p>
                  </a:txBody>
                  <a:tcPr/>
                </a:tc>
                <a:tc>
                  <a:txBody>
                    <a:bodyPr/>
                    <a:lstStyle/>
                    <a:p>
                      <a:pPr algn="ctr"/>
                      <a:r>
                        <a:rPr lang="en-US" dirty="0"/>
                        <a:t>2100</a:t>
                      </a:r>
                    </a:p>
                  </a:txBody>
                  <a:tcPr/>
                </a:tc>
                <a:extLst>
                  <a:ext uri="{0D108BD9-81ED-4DB2-BD59-A6C34878D82A}">
                    <a16:rowId xmlns:a16="http://schemas.microsoft.com/office/drawing/2014/main" val="224620361"/>
                  </a:ext>
                </a:extLst>
              </a:tr>
              <a:tr h="370840">
                <a:tc>
                  <a:txBody>
                    <a:bodyPr/>
                    <a:lstStyle/>
                    <a:p>
                      <a:pPr algn="r"/>
                      <a:r>
                        <a:rPr lang="en-US" dirty="0"/>
                        <a:t>7</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Anthropogenic CO2 emissions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30.00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5.00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785767"/>
                  </a:ext>
                </a:extLst>
              </a:tr>
              <a:tr h="370840">
                <a:tc>
                  <a:txBody>
                    <a:bodyPr/>
                    <a:lstStyle/>
                    <a:p>
                      <a:pPr algn="r"/>
                      <a:r>
                        <a:rPr lang="en-US" dirty="0"/>
                        <a:t>8</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at the Source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02257548"/>
                  </a:ext>
                </a:extLst>
              </a:tr>
              <a:tr h="370840">
                <a:tc>
                  <a:txBody>
                    <a:bodyPr/>
                    <a:lstStyle/>
                    <a:p>
                      <a:pPr algn="r"/>
                      <a:r>
                        <a:rPr lang="en-US" dirty="0"/>
                        <a:t>9</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Carbon Removal from Atmosphere</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GtCO2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30941949"/>
                  </a:ext>
                </a:extLst>
              </a:tr>
              <a:tr h="370840">
                <a:tc>
                  <a:txBody>
                    <a:bodyPr/>
                    <a:lstStyle/>
                    <a:p>
                      <a:pPr algn="r"/>
                      <a:r>
                        <a:rPr lang="en-US" dirty="0"/>
                        <a:t>10</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Feedbacks</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Formula if no data</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GtCO2e</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9.00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17.00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38960580"/>
                  </a:ext>
                </a:extLst>
              </a:tr>
              <a:tr h="185420">
                <a:tc>
                  <a:txBody>
                    <a:bodyPr/>
                    <a:lstStyle/>
                    <a:p>
                      <a:pPr algn="r"/>
                      <a:r>
                        <a:rPr lang="en-US" dirty="0"/>
                        <a:t>11</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Total Net 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Sum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39.00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22.00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3415206"/>
                  </a:ext>
                </a:extLst>
              </a:tr>
              <a:tr h="185420">
                <a:tc>
                  <a:txBody>
                    <a:bodyPr/>
                    <a:lstStyle/>
                    <a:p>
                      <a:pPr algn="r"/>
                      <a:r>
                        <a:rPr lang="en-US" dirty="0"/>
                        <a:t>12</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Cumulative CO2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Sum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GtCO2</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ct val="11500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1215.00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b"/>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2482.00</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92849091"/>
                  </a:ext>
                </a:extLst>
              </a:tr>
              <a:tr h="185420">
                <a:tc>
                  <a:txBody>
                    <a:bodyPr/>
                    <a:lstStyle/>
                    <a:p>
                      <a:pPr algn="r"/>
                      <a:r>
                        <a:rPr lang="en-US" dirty="0"/>
                        <a:t>13</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CO2 PPM Added/Year</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Formula</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PPM</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1.85</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a:solidFill>
                            <a:srgbClr val="000000"/>
                          </a:solidFill>
                          <a:effectLst/>
                          <a:latin typeface="+mn-lt"/>
                          <a:ea typeface="Calibri" panose="020F0502020204030204" pitchFamily="34" charset="0"/>
                          <a:cs typeface="Calibri" panose="020F0502020204030204" pitchFamily="34" charset="0"/>
                        </a:rPr>
                        <a:t>-0.03</a:t>
                      </a:r>
                      <a:endParaRPr lang="en-US" sz="1800" kern="10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64973612"/>
                  </a:ext>
                </a:extLst>
              </a:tr>
              <a:tr h="185420">
                <a:tc>
                  <a:txBody>
                    <a:bodyPr/>
                    <a:lstStyle/>
                    <a:p>
                      <a:pPr algn="r"/>
                      <a:r>
                        <a:rPr lang="en-US" dirty="0"/>
                        <a:t>14</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CO2 PPM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Add</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PPM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497.00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504.00</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02346270"/>
                  </a:ext>
                </a:extLst>
              </a:tr>
              <a:tr h="185420">
                <a:tc>
                  <a:txBody>
                    <a:bodyPr/>
                    <a:lstStyle/>
                    <a:p>
                      <a:pPr algn="r"/>
                      <a:r>
                        <a:rPr lang="en-US" dirty="0"/>
                        <a:t>15</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CO2 Radiative Forcing</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Formula</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W/m-2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3.21</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3.29</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81451420"/>
                  </a:ext>
                </a:extLst>
              </a:tr>
            </a:tbl>
          </a:graphicData>
        </a:graphic>
      </p:graphicFrame>
      <p:sp>
        <p:nvSpPr>
          <p:cNvPr id="4" name="TextBox 3">
            <a:extLst>
              <a:ext uri="{FF2B5EF4-FFF2-40B4-BE49-F238E27FC236}">
                <a16:creationId xmlns:a16="http://schemas.microsoft.com/office/drawing/2014/main" id="{C6F64E61-E702-ACBD-469E-0DD278EB7602}"/>
              </a:ext>
            </a:extLst>
          </p:cNvPr>
          <p:cNvSpPr txBox="1"/>
          <p:nvPr/>
        </p:nvSpPr>
        <p:spPr>
          <a:xfrm>
            <a:off x="285751" y="1303401"/>
            <a:ext cx="5876924" cy="369332"/>
          </a:xfrm>
          <a:prstGeom prst="rect">
            <a:avLst/>
          </a:prstGeom>
          <a:noFill/>
        </p:spPr>
        <p:txBody>
          <a:bodyPr wrap="square" rtlCol="0">
            <a:spAutoFit/>
          </a:bodyPr>
          <a:lstStyle/>
          <a:p>
            <a:r>
              <a:rPr lang="en-US" dirty="0"/>
              <a:t>Stage 6 of 6. Calculate the </a:t>
            </a:r>
            <a:r>
              <a:rPr lang="en-US" sz="1800" kern="0" dirty="0">
                <a:solidFill>
                  <a:srgbClr val="000000"/>
                </a:solidFill>
                <a:effectLst/>
                <a:latin typeface="+mn-lt"/>
                <a:ea typeface="Calibri" panose="020F0502020204030204" pitchFamily="34" charset="0"/>
                <a:cs typeface="Calibri" panose="020F0502020204030204" pitchFamily="34" charset="0"/>
              </a:rPr>
              <a:t>CO2 Radiative Forcing</a:t>
            </a:r>
            <a:endParaRPr lang="en-US" sz="1800" kern="100" dirty="0">
              <a:effectLst/>
              <a:latin typeface="+mn-lt"/>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0122B83A-08D4-BFCB-3162-4842C258DD2E}"/>
              </a:ext>
            </a:extLst>
          </p:cNvPr>
          <p:cNvSpPr>
            <a:spLocks noGrp="1"/>
          </p:cNvSpPr>
          <p:nvPr>
            <p:ph type="sldNum" sz="quarter" idx="12"/>
          </p:nvPr>
        </p:nvSpPr>
        <p:spPr/>
        <p:txBody>
          <a:bodyPr/>
          <a:lstStyle/>
          <a:p>
            <a:fld id="{B1719CA8-C6A8-4743-A686-2A80CA3256FA}" type="slidenum">
              <a:rPr lang="en-US" smtClean="0"/>
              <a:t>20</a:t>
            </a:fld>
            <a:endParaRPr lang="en-US"/>
          </a:p>
        </p:txBody>
      </p:sp>
    </p:spTree>
    <p:extLst>
      <p:ext uri="{BB962C8B-B14F-4D97-AF65-F5344CB8AC3E}">
        <p14:creationId xmlns:p14="http://schemas.microsoft.com/office/powerpoint/2010/main" val="404280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E992C-7D28-4D6C-81DA-E7ACE529F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F5C16-16ED-1DA7-E8C3-7BC7BE24BA2C}"/>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4" name="TextBox 3">
            <a:extLst>
              <a:ext uri="{FF2B5EF4-FFF2-40B4-BE49-F238E27FC236}">
                <a16:creationId xmlns:a16="http://schemas.microsoft.com/office/drawing/2014/main" id="{5A1F2DD9-FBA8-D012-D3D7-0C7DEFFFA6FC}"/>
              </a:ext>
            </a:extLst>
          </p:cNvPr>
          <p:cNvSpPr txBox="1"/>
          <p:nvPr/>
        </p:nvSpPr>
        <p:spPr>
          <a:xfrm>
            <a:off x="285750" y="1303401"/>
            <a:ext cx="11544299" cy="369332"/>
          </a:xfrm>
          <a:prstGeom prst="rect">
            <a:avLst/>
          </a:prstGeom>
          <a:noFill/>
        </p:spPr>
        <p:txBody>
          <a:bodyPr wrap="square" rtlCol="0">
            <a:spAutoFit/>
          </a:bodyPr>
          <a:lstStyle/>
          <a:p>
            <a:r>
              <a:rPr lang="en-US" dirty="0"/>
              <a:t>Stage 6 of 6 (</a:t>
            </a:r>
            <a:r>
              <a:rPr lang="en-US" dirty="0" err="1"/>
              <a:t>con’t</a:t>
            </a:r>
            <a:r>
              <a:rPr lang="en-US" dirty="0"/>
              <a:t>). The calculated </a:t>
            </a:r>
            <a:r>
              <a:rPr lang="en-US" sz="1800" kern="0" dirty="0">
                <a:solidFill>
                  <a:srgbClr val="000000"/>
                </a:solidFill>
                <a:effectLst/>
                <a:latin typeface="+mn-lt"/>
                <a:ea typeface="Calibri" panose="020F0502020204030204" pitchFamily="34" charset="0"/>
                <a:cs typeface="Calibri" panose="020F0502020204030204" pitchFamily="34" charset="0"/>
              </a:rPr>
              <a:t>CO2 Radiative Forcing based on CO2 PPM</a:t>
            </a:r>
            <a:endParaRPr lang="en-US" sz="1800" kern="100" dirty="0">
              <a:effectLst/>
              <a:latin typeface="+mn-lt"/>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8DD4144-75D2-7FEA-9D46-1112A2A71258}"/>
              </a:ext>
            </a:extLst>
          </p:cNvPr>
          <p:cNvSpPr txBox="1"/>
          <p:nvPr/>
        </p:nvSpPr>
        <p:spPr>
          <a:xfrm>
            <a:off x="915035" y="5796151"/>
            <a:ext cx="10738485" cy="800219"/>
          </a:xfrm>
          <a:prstGeom prst="rect">
            <a:avLst/>
          </a:prstGeom>
          <a:noFill/>
        </p:spPr>
        <p:txBody>
          <a:bodyPr wrap="square">
            <a:spAutoFit/>
          </a:bodyPr>
          <a:lstStyle/>
          <a:p>
            <a:r>
              <a:rPr lang="en-US" sz="1800" kern="0" dirty="0">
                <a:solidFill>
                  <a:srgbClr val="000000"/>
                </a:solidFill>
                <a:effectLst/>
                <a:latin typeface="+mn-lt"/>
                <a:ea typeface="Calibri" panose="020F0502020204030204" pitchFamily="34" charset="0"/>
                <a:cs typeface="Calibri" panose="020F0502020204030204" pitchFamily="34" charset="0"/>
              </a:rPr>
              <a:t>CO2 Radiative Forcing </a:t>
            </a:r>
            <a:r>
              <a:rPr lang="en-US" sz="1800" kern="0" dirty="0">
                <a:effectLst/>
                <a:latin typeface="Calibri" panose="020F0502020204030204" pitchFamily="34" charset="0"/>
                <a:ea typeface="Times New Roman" panose="02020603050405020304" pitchFamily="18" charset="0"/>
              </a:rPr>
              <a:t>= -7.2875E-06 * CO2PPM</a:t>
            </a:r>
            <a:r>
              <a:rPr lang="en-US" sz="1800" kern="0" baseline="30000" dirty="0">
                <a:effectLst/>
                <a:latin typeface="Calibri" panose="020F0502020204030204" pitchFamily="34" charset="0"/>
                <a:ea typeface="Times New Roman" panose="02020603050405020304" pitchFamily="18" charset="0"/>
              </a:rPr>
              <a:t>2 </a:t>
            </a:r>
            <a:r>
              <a:rPr lang="en-US" sz="1800" kern="0" dirty="0">
                <a:effectLst/>
                <a:latin typeface="Calibri" panose="020F0502020204030204" pitchFamily="34" charset="0"/>
                <a:ea typeface="Times New Roman" panose="02020603050405020304" pitchFamily="18" charset="0"/>
              </a:rPr>
              <a:t> + 0.018987517 * CO2PPM  - 4.390914936</a:t>
            </a:r>
          </a:p>
          <a:p>
            <a:endParaRPr lang="en-US" sz="1000" kern="0" dirty="0">
              <a:effectLst/>
              <a:latin typeface="Calibri" panose="020F0502020204030204" pitchFamily="34" charset="0"/>
              <a:ea typeface="Times New Roman" panose="02020603050405020304" pitchFamily="18" charset="0"/>
            </a:endParaRPr>
          </a:p>
          <a:p>
            <a:r>
              <a:rPr lang="en-US" i="1" kern="0" dirty="0">
                <a:latin typeface="Calibri" panose="020F0502020204030204" pitchFamily="34" charset="0"/>
              </a:rPr>
              <a:t>(Based on IPCC AR6 data)</a:t>
            </a:r>
            <a:endParaRPr lang="en-US" i="1" dirty="0"/>
          </a:p>
        </p:txBody>
      </p:sp>
      <p:graphicFrame>
        <p:nvGraphicFramePr>
          <p:cNvPr id="3" name="Chart 2">
            <a:extLst>
              <a:ext uri="{FF2B5EF4-FFF2-40B4-BE49-F238E27FC236}">
                <a16:creationId xmlns:a16="http://schemas.microsoft.com/office/drawing/2014/main" id="{9D936AEC-B924-DFE2-8510-2553B3D288CA}"/>
              </a:ext>
            </a:extLst>
          </p:cNvPr>
          <p:cNvGraphicFramePr>
            <a:graphicFrameLocks/>
          </p:cNvGraphicFramePr>
          <p:nvPr>
            <p:extLst>
              <p:ext uri="{D42A27DB-BD31-4B8C-83A1-F6EECF244321}">
                <p14:modId xmlns:p14="http://schemas.microsoft.com/office/powerpoint/2010/main" val="312583707"/>
              </p:ext>
            </p:extLst>
          </p:nvPr>
        </p:nvGraphicFramePr>
        <p:xfrm>
          <a:off x="1677034" y="1912620"/>
          <a:ext cx="7131685"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9BD6FE11-F8E8-05AE-45B2-F4FBACC0742A}"/>
              </a:ext>
            </a:extLst>
          </p:cNvPr>
          <p:cNvSpPr>
            <a:spLocks noGrp="1"/>
          </p:cNvSpPr>
          <p:nvPr>
            <p:ph type="sldNum" sz="quarter" idx="12"/>
          </p:nvPr>
        </p:nvSpPr>
        <p:spPr/>
        <p:txBody>
          <a:bodyPr/>
          <a:lstStyle/>
          <a:p>
            <a:fld id="{B1719CA8-C6A8-4743-A686-2A80CA3256FA}" type="slidenum">
              <a:rPr lang="en-US" smtClean="0"/>
              <a:t>21</a:t>
            </a:fld>
            <a:endParaRPr lang="en-US"/>
          </a:p>
        </p:txBody>
      </p:sp>
    </p:spTree>
    <p:extLst>
      <p:ext uri="{BB962C8B-B14F-4D97-AF65-F5344CB8AC3E}">
        <p14:creationId xmlns:p14="http://schemas.microsoft.com/office/powerpoint/2010/main" val="227713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76D32-418F-5362-D628-4D62BB4114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50B19-8768-312F-624C-3896C0E00DD4}"/>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4" name="TextBox 3">
            <a:extLst>
              <a:ext uri="{FF2B5EF4-FFF2-40B4-BE49-F238E27FC236}">
                <a16:creationId xmlns:a16="http://schemas.microsoft.com/office/drawing/2014/main" id="{F9DF604F-FC7B-207E-8AB8-9BEFCD4DB03A}"/>
              </a:ext>
            </a:extLst>
          </p:cNvPr>
          <p:cNvSpPr txBox="1"/>
          <p:nvPr/>
        </p:nvSpPr>
        <p:spPr>
          <a:xfrm>
            <a:off x="285750" y="1303401"/>
            <a:ext cx="11544299" cy="369332"/>
          </a:xfrm>
          <a:prstGeom prst="rect">
            <a:avLst/>
          </a:prstGeom>
          <a:noFill/>
        </p:spPr>
        <p:txBody>
          <a:bodyPr wrap="square" rtlCol="0">
            <a:spAutoFit/>
          </a:bodyPr>
          <a:lstStyle/>
          <a:p>
            <a:r>
              <a:rPr lang="en-US" dirty="0"/>
              <a:t>Stage 6 of 6 (</a:t>
            </a:r>
            <a:r>
              <a:rPr lang="en-US" dirty="0" err="1"/>
              <a:t>con’t</a:t>
            </a:r>
            <a:r>
              <a:rPr lang="en-US" dirty="0"/>
              <a:t>). The calculated </a:t>
            </a:r>
            <a:r>
              <a:rPr lang="en-US" sz="1800" kern="0" dirty="0">
                <a:solidFill>
                  <a:srgbClr val="000000"/>
                </a:solidFill>
                <a:effectLst/>
                <a:latin typeface="+mn-lt"/>
                <a:ea typeface="Calibri" panose="020F0502020204030204" pitchFamily="34" charset="0"/>
                <a:cs typeface="Calibri" panose="020F0502020204030204" pitchFamily="34" charset="0"/>
              </a:rPr>
              <a:t>CO2 Radiative Forcing is generally within 1.0% of the original AR6 value</a:t>
            </a:r>
            <a:endParaRPr lang="en-US" sz="1800" kern="100" dirty="0">
              <a:effectLst/>
              <a:latin typeface="+mn-lt"/>
              <a:ea typeface="Calibri" panose="020F0502020204030204" pitchFamily="34" charset="0"/>
              <a:cs typeface="Calibri" panose="020F0502020204030204" pitchFamily="34" charset="0"/>
            </a:endParaRPr>
          </a:p>
        </p:txBody>
      </p:sp>
      <p:graphicFrame>
        <p:nvGraphicFramePr>
          <p:cNvPr id="5" name="Chart 4">
            <a:extLst>
              <a:ext uri="{FF2B5EF4-FFF2-40B4-BE49-F238E27FC236}">
                <a16:creationId xmlns:a16="http://schemas.microsoft.com/office/drawing/2014/main" id="{9ED626BE-1ACF-0DA4-5211-F599082A0BD3}"/>
              </a:ext>
            </a:extLst>
          </p:cNvPr>
          <p:cNvGraphicFramePr>
            <a:graphicFrameLocks/>
          </p:cNvGraphicFramePr>
          <p:nvPr>
            <p:extLst>
              <p:ext uri="{D42A27DB-BD31-4B8C-83A1-F6EECF244321}">
                <p14:modId xmlns:p14="http://schemas.microsoft.com/office/powerpoint/2010/main" val="3767854219"/>
              </p:ext>
            </p:extLst>
          </p:nvPr>
        </p:nvGraphicFramePr>
        <p:xfrm>
          <a:off x="915036" y="1864517"/>
          <a:ext cx="10535284" cy="369008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1ABA9D9-8545-C76F-A8EC-DEA24C8ED268}"/>
              </a:ext>
            </a:extLst>
          </p:cNvPr>
          <p:cNvSpPr>
            <a:spLocks noGrp="1"/>
          </p:cNvSpPr>
          <p:nvPr>
            <p:ph type="sldNum" sz="quarter" idx="12"/>
          </p:nvPr>
        </p:nvSpPr>
        <p:spPr/>
        <p:txBody>
          <a:bodyPr/>
          <a:lstStyle/>
          <a:p>
            <a:fld id="{B1719CA8-C6A8-4743-A686-2A80CA3256FA}" type="slidenum">
              <a:rPr lang="en-US" smtClean="0"/>
              <a:t>22</a:t>
            </a:fld>
            <a:endParaRPr lang="en-US"/>
          </a:p>
        </p:txBody>
      </p:sp>
    </p:spTree>
    <p:extLst>
      <p:ext uri="{BB962C8B-B14F-4D97-AF65-F5344CB8AC3E}">
        <p14:creationId xmlns:p14="http://schemas.microsoft.com/office/powerpoint/2010/main" val="1543251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A64EB-2CDD-DCE3-7B3C-3C54C0EBD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4C3CC-64FA-3946-A32E-CDF4FA14BFE9}"/>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3" name="TextBox 2">
            <a:extLst>
              <a:ext uri="{FF2B5EF4-FFF2-40B4-BE49-F238E27FC236}">
                <a16:creationId xmlns:a16="http://schemas.microsoft.com/office/drawing/2014/main" id="{2F319F5F-2083-56DA-1AA4-48185794E3A7}"/>
              </a:ext>
            </a:extLst>
          </p:cNvPr>
          <p:cNvSpPr txBox="1"/>
          <p:nvPr/>
        </p:nvSpPr>
        <p:spPr>
          <a:xfrm>
            <a:off x="470534" y="1285761"/>
            <a:ext cx="11649075" cy="392159"/>
          </a:xfrm>
          <a:prstGeom prst="rect">
            <a:avLst/>
          </a:prstGeom>
          <a:noFill/>
        </p:spPr>
        <p:txBody>
          <a:bodyPr wrap="square" rtlCol="0">
            <a:spAutoFit/>
          </a:bodyPr>
          <a:lstStyle/>
          <a:p>
            <a:pPr marL="0" marR="0">
              <a:lnSpc>
                <a:spcPct val="115000"/>
              </a:lnSpc>
              <a:spcAft>
                <a:spcPts val="1000"/>
              </a:spcAft>
            </a:pPr>
            <a:r>
              <a:rPr lang="en-US" kern="100" dirty="0">
                <a:latin typeface="Calibri" panose="020F0502020204030204" pitchFamily="34" charset="0"/>
                <a:ea typeface="Calibri" panose="020F0502020204030204" pitchFamily="34" charset="0"/>
                <a:cs typeface="Times New Roman" panose="02020603050405020304" pitchFamily="18" charset="0"/>
              </a:rPr>
              <a:t>Step 2. A</a:t>
            </a:r>
            <a:r>
              <a:rPr lang="en-US" kern="100" dirty="0">
                <a:effectLst/>
                <a:latin typeface="Calibri" panose="020F0502020204030204" pitchFamily="34" charset="0"/>
                <a:ea typeface="Calibri" panose="020F0502020204030204" pitchFamily="34" charset="0"/>
                <a:cs typeface="Times New Roman" panose="02020603050405020304" pitchFamily="18" charset="0"/>
              </a:rPr>
              <a:t>dd up the radiative forcing from all of the major forcing  elements.</a:t>
            </a:r>
          </a:p>
        </p:txBody>
      </p:sp>
      <p:graphicFrame>
        <p:nvGraphicFramePr>
          <p:cNvPr id="5" name="Table 4">
            <a:extLst>
              <a:ext uri="{FF2B5EF4-FFF2-40B4-BE49-F238E27FC236}">
                <a16:creationId xmlns:a16="http://schemas.microsoft.com/office/drawing/2014/main" id="{6380FA1E-C575-39E8-3F3B-D9814CE41C78}"/>
              </a:ext>
            </a:extLst>
          </p:cNvPr>
          <p:cNvGraphicFramePr>
            <a:graphicFrameLocks noGrp="1"/>
          </p:cNvGraphicFramePr>
          <p:nvPr>
            <p:extLst>
              <p:ext uri="{D42A27DB-BD31-4B8C-83A1-F6EECF244321}">
                <p14:modId xmlns:p14="http://schemas.microsoft.com/office/powerpoint/2010/main" val="694021139"/>
              </p:ext>
            </p:extLst>
          </p:nvPr>
        </p:nvGraphicFramePr>
        <p:xfrm>
          <a:off x="366713" y="1928188"/>
          <a:ext cx="11353797" cy="2951480"/>
        </p:xfrm>
        <a:graphic>
          <a:graphicData uri="http://schemas.openxmlformats.org/drawingml/2006/table">
            <a:tbl>
              <a:tblPr firstRow="1" bandRow="1">
                <a:tableStyleId>{5C22544A-7EE6-4342-B048-85BDC9FD1C3A}</a:tableStyleId>
              </a:tblPr>
              <a:tblGrid>
                <a:gridCol w="462458">
                  <a:extLst>
                    <a:ext uri="{9D8B030D-6E8A-4147-A177-3AD203B41FA5}">
                      <a16:colId xmlns:a16="http://schemas.microsoft.com/office/drawing/2014/main" val="2777676072"/>
                    </a:ext>
                  </a:extLst>
                </a:gridCol>
                <a:gridCol w="3466604">
                  <a:extLst>
                    <a:ext uri="{9D8B030D-6E8A-4147-A177-3AD203B41FA5}">
                      <a16:colId xmlns:a16="http://schemas.microsoft.com/office/drawing/2014/main" val="724880595"/>
                    </a:ext>
                  </a:extLst>
                </a:gridCol>
                <a:gridCol w="4310229">
                  <a:extLst>
                    <a:ext uri="{9D8B030D-6E8A-4147-A177-3AD203B41FA5}">
                      <a16:colId xmlns:a16="http://schemas.microsoft.com/office/drawing/2014/main" val="106215838"/>
                    </a:ext>
                  </a:extLst>
                </a:gridCol>
                <a:gridCol w="1075921">
                  <a:extLst>
                    <a:ext uri="{9D8B030D-6E8A-4147-A177-3AD203B41FA5}">
                      <a16:colId xmlns:a16="http://schemas.microsoft.com/office/drawing/2014/main" val="3240898311"/>
                    </a:ext>
                  </a:extLst>
                </a:gridCol>
                <a:gridCol w="990980">
                  <a:extLst>
                    <a:ext uri="{9D8B030D-6E8A-4147-A177-3AD203B41FA5}">
                      <a16:colId xmlns:a16="http://schemas.microsoft.com/office/drawing/2014/main" val="2354315788"/>
                    </a:ext>
                  </a:extLst>
                </a:gridCol>
                <a:gridCol w="1047605">
                  <a:extLst>
                    <a:ext uri="{9D8B030D-6E8A-4147-A177-3AD203B41FA5}">
                      <a16:colId xmlns:a16="http://schemas.microsoft.com/office/drawing/2014/main" val="3421081244"/>
                    </a:ext>
                  </a:extLst>
                </a:gridCol>
              </a:tblGrid>
              <a:tr h="370840">
                <a:tc>
                  <a:txBody>
                    <a:bodyPr/>
                    <a:lstStyle/>
                    <a:p>
                      <a:r>
                        <a:rPr lang="en-US" dirty="0"/>
                        <a:t>#</a:t>
                      </a:r>
                    </a:p>
                  </a:txBody>
                  <a:tcPr/>
                </a:tc>
                <a:tc>
                  <a:txBody>
                    <a:bodyPr/>
                    <a:lstStyle/>
                    <a:p>
                      <a:pPr algn="ctr"/>
                      <a:r>
                        <a:rPr lang="en-US" sz="1800" kern="100" dirty="0">
                          <a:latin typeface="Calibri" panose="020F0502020204030204" pitchFamily="34" charset="0"/>
                          <a:ea typeface="Calibri" panose="020F0502020204030204" pitchFamily="34" charset="0"/>
                          <a:cs typeface="Times New Roman" panose="02020603050405020304" pitchFamily="18" charset="0"/>
                        </a:rPr>
                        <a:t>Forcing Element</a:t>
                      </a:r>
                      <a:endParaRPr lang="en-US" dirty="0"/>
                    </a:p>
                  </a:txBody>
                  <a:tcPr/>
                </a:tc>
                <a:tc>
                  <a:txBody>
                    <a:bodyPr/>
                    <a:lstStyle/>
                    <a:p>
                      <a:pPr algn="ctr"/>
                      <a:r>
                        <a:rPr lang="en-US" dirty="0"/>
                        <a:t>Calculation</a:t>
                      </a:r>
                    </a:p>
                  </a:txBody>
                  <a:tcPr/>
                </a:tc>
                <a:tc>
                  <a:txBody>
                    <a:bodyPr/>
                    <a:lstStyle/>
                    <a:p>
                      <a:pPr algn="ctr"/>
                      <a:r>
                        <a:rPr lang="en-US" dirty="0"/>
                        <a:t>Units</a:t>
                      </a:r>
                    </a:p>
                  </a:txBody>
                  <a:tcPr/>
                </a:tc>
                <a:tc>
                  <a:txBody>
                    <a:bodyPr/>
                    <a:lstStyle/>
                    <a:p>
                      <a:pPr algn="ctr"/>
                      <a:r>
                        <a:rPr lang="en-US" dirty="0"/>
                        <a:t>2050</a:t>
                      </a:r>
                    </a:p>
                  </a:txBody>
                  <a:tcPr/>
                </a:tc>
                <a:tc>
                  <a:txBody>
                    <a:bodyPr/>
                    <a:lstStyle/>
                    <a:p>
                      <a:pPr algn="ctr"/>
                      <a:r>
                        <a:rPr lang="en-US" dirty="0"/>
                        <a:t>2100</a:t>
                      </a:r>
                    </a:p>
                  </a:txBody>
                  <a:tcPr/>
                </a:tc>
                <a:extLst>
                  <a:ext uri="{0D108BD9-81ED-4DB2-BD59-A6C34878D82A}">
                    <a16:rowId xmlns:a16="http://schemas.microsoft.com/office/drawing/2014/main" val="224620361"/>
                  </a:ext>
                </a:extLst>
              </a:tr>
              <a:tr h="370840">
                <a:tc>
                  <a:txBody>
                    <a:bodyPr/>
                    <a:lstStyle/>
                    <a:p>
                      <a:pPr algn="r"/>
                      <a:r>
                        <a:rPr lang="en-US" dirty="0"/>
                        <a:t>15</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CO2 Radiative Forcing</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From the first step</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W/m-2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3.21</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3.29</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785767"/>
                  </a:ext>
                </a:extLst>
              </a:tr>
              <a:tr h="370840">
                <a:tc>
                  <a:txBody>
                    <a:bodyPr/>
                    <a:lstStyle/>
                    <a:p>
                      <a:pPr algn="r"/>
                      <a:r>
                        <a:rPr lang="en-US" dirty="0"/>
                        <a:t>16</a:t>
                      </a:r>
                    </a:p>
                  </a:txBody>
                  <a:tcPr/>
                </a:tc>
                <a:tc>
                  <a:txBody>
                    <a:bodyPr/>
                    <a:lstStyle/>
                    <a:p>
                      <a:pPr marL="0" marR="0">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CH4</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50"/>
                        </a:lnSpc>
                        <a:spcAft>
                          <a:spcPts val="1000"/>
                        </a:spcAft>
                        <a:buNone/>
                      </a:pPr>
                      <a:r>
                        <a:rPr lang="en-US" sz="1800" kern="100" dirty="0">
                          <a:effectLst/>
                          <a:latin typeface="+mn-lt"/>
                          <a:ea typeface="Calibri" panose="020F0502020204030204" pitchFamily="34" charset="0"/>
                          <a:cs typeface="Times New Roman" panose="02020603050405020304" pitchFamily="18" charset="0"/>
                        </a:rPr>
                        <a:t>Calculation if a “CO2 Only” pathway</a:t>
                      </a:r>
                    </a:p>
                  </a:txBody>
                  <a:tcPr marL="68580" marR="68580" marT="0" marB="0" anchor="ctr"/>
                </a:tc>
                <a:tc>
                  <a:txBody>
                    <a:bodyPr/>
                    <a:lstStyle/>
                    <a:p>
                      <a:pPr marL="0" marR="0" algn="ct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W/m-2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0.61</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0.59</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2257548"/>
                  </a:ext>
                </a:extLst>
              </a:tr>
              <a:tr h="370840">
                <a:tc>
                  <a:txBody>
                    <a:bodyPr/>
                    <a:lstStyle/>
                    <a:p>
                      <a:pPr algn="r"/>
                      <a:r>
                        <a:rPr lang="en-US" dirty="0"/>
                        <a:t>17</a:t>
                      </a:r>
                    </a:p>
                  </a:txBody>
                  <a:tcPr/>
                </a:tc>
                <a:tc>
                  <a:txBody>
                    <a:bodyPr/>
                    <a:lstStyle/>
                    <a:p>
                      <a:pPr marL="0" marR="0">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N2O</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50"/>
                        </a:lnSpc>
                        <a:spcAft>
                          <a:spcPts val="1000"/>
                        </a:spcAft>
                        <a:buNone/>
                      </a:pPr>
                      <a:r>
                        <a:rPr lang="en-US" sz="1800" kern="100" dirty="0">
                          <a:effectLst/>
                          <a:latin typeface="+mn-lt"/>
                          <a:ea typeface="Calibri" panose="020F0502020204030204" pitchFamily="34" charset="0"/>
                          <a:cs typeface="Times New Roman" panose="02020603050405020304" pitchFamily="18" charset="0"/>
                        </a:rPr>
                        <a:t>Calculation if a “CO2 Only” pathway</a:t>
                      </a:r>
                    </a:p>
                  </a:txBody>
                  <a:tcPr marL="68580" marR="68580" marT="0" marB="0" anchor="ctr"/>
                </a:tc>
                <a:tc>
                  <a:txBody>
                    <a:bodyPr/>
                    <a:lstStyle/>
                    <a:p>
                      <a:pPr marL="0" marR="0" algn="ct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W/m-2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0.28</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0.38</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0941949"/>
                  </a:ext>
                </a:extLst>
              </a:tr>
              <a:tr h="370840">
                <a:tc>
                  <a:txBody>
                    <a:bodyPr/>
                    <a:lstStyle/>
                    <a:p>
                      <a:pPr algn="r"/>
                      <a:r>
                        <a:rPr lang="en-US" dirty="0"/>
                        <a:t>18</a:t>
                      </a:r>
                    </a:p>
                  </a:txBody>
                  <a:tcPr/>
                </a:tc>
                <a:tc>
                  <a:txBody>
                    <a:bodyPr/>
                    <a:lstStyle/>
                    <a:p>
                      <a:pPr marL="0" marR="0">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Aerosol</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50"/>
                        </a:lnSpc>
                        <a:spcAft>
                          <a:spcPts val="1000"/>
                        </a:spcAft>
                        <a:buNone/>
                      </a:pPr>
                      <a:r>
                        <a:rPr lang="en-US" sz="1800" kern="100" dirty="0">
                          <a:effectLst/>
                          <a:latin typeface="+mn-lt"/>
                          <a:ea typeface="Calibri" panose="020F0502020204030204" pitchFamily="34" charset="0"/>
                          <a:cs typeface="Times New Roman" panose="02020603050405020304" pitchFamily="18" charset="0"/>
                        </a:rPr>
                        <a:t>Calculation if a “CO2 Only” pathway</a:t>
                      </a:r>
                    </a:p>
                  </a:txBody>
                  <a:tcPr marL="68580" marR="68580" marT="0" marB="0" anchor="ctr"/>
                </a:tc>
                <a:tc>
                  <a:txBody>
                    <a:bodyPr/>
                    <a:lstStyle/>
                    <a:p>
                      <a:pPr marL="0" marR="0" algn="ct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W/m-2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-0.70</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-0.50</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8960580"/>
                  </a:ext>
                </a:extLst>
              </a:tr>
              <a:tr h="185420">
                <a:tc>
                  <a:txBody>
                    <a:bodyPr/>
                    <a:lstStyle/>
                    <a:p>
                      <a:pPr algn="r"/>
                      <a:r>
                        <a:rPr lang="en-US" dirty="0"/>
                        <a:t>19</a:t>
                      </a:r>
                    </a:p>
                  </a:txBody>
                  <a:tcPr/>
                </a:tc>
                <a:tc>
                  <a:txBody>
                    <a:bodyPr/>
                    <a:lstStyle/>
                    <a:p>
                      <a:pPr marL="0" marR="0">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Other Radiative Forcing</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50"/>
                        </a:lnSpc>
                        <a:spcAft>
                          <a:spcPts val="1000"/>
                        </a:spcAft>
                        <a:buNone/>
                      </a:pPr>
                      <a:r>
                        <a:rPr lang="en-US" sz="1800" kern="100" dirty="0">
                          <a:effectLst/>
                          <a:latin typeface="+mn-lt"/>
                          <a:ea typeface="Calibri" panose="020F0502020204030204" pitchFamily="34" charset="0"/>
                          <a:cs typeface="Times New Roman" panose="02020603050405020304" pitchFamily="18" charset="0"/>
                        </a:rPr>
                        <a:t>Calculation if a “CO2 Only” pathway</a:t>
                      </a:r>
                    </a:p>
                  </a:txBody>
                  <a:tcPr marL="68580" marR="68580" marT="0" marB="0" anchor="ctr"/>
                </a:tc>
                <a:tc>
                  <a:txBody>
                    <a:bodyPr/>
                    <a:lstStyle/>
                    <a:p>
                      <a:pPr marL="0" marR="0" algn="ct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W/m-2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1.05</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0.86</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3415206"/>
                  </a:ext>
                </a:extLst>
              </a:tr>
              <a:tr h="185420">
                <a:tc>
                  <a:txBody>
                    <a:bodyPr/>
                    <a:lstStyle/>
                    <a:p>
                      <a:pPr algn="r"/>
                      <a:r>
                        <a:rPr lang="en-US" dirty="0"/>
                        <a:t>20</a:t>
                      </a:r>
                    </a:p>
                  </a:txBody>
                  <a:tcPr/>
                </a:tc>
                <a:tc>
                  <a:txBody>
                    <a:bodyPr/>
                    <a:lstStyle/>
                    <a:p>
                      <a:pPr marL="0" marR="0">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Albedo</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50"/>
                        </a:lnSpc>
                        <a:spcAft>
                          <a:spcPts val="1000"/>
                        </a:spcAft>
                        <a:buNone/>
                      </a:pPr>
                      <a:r>
                        <a:rPr lang="en-US" sz="1800" kern="100" dirty="0">
                          <a:effectLst/>
                          <a:latin typeface="+mn-lt"/>
                          <a:ea typeface="Calibri" panose="020F0502020204030204" pitchFamily="34" charset="0"/>
                          <a:cs typeface="Times New Roman" panose="02020603050405020304" pitchFamily="18" charset="0"/>
                        </a:rPr>
                        <a:t>The user can specify</a:t>
                      </a:r>
                    </a:p>
                  </a:txBody>
                  <a:tcPr marL="68580" marR="68580" marT="0" marB="0" anchor="ctr"/>
                </a:tc>
                <a:tc>
                  <a:txBody>
                    <a:bodyPr/>
                    <a:lstStyle/>
                    <a:p>
                      <a:pPr marL="0" marR="0" algn="ct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W/m-2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0.00</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0.00</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2849091"/>
                  </a:ext>
                </a:extLst>
              </a:tr>
              <a:tr h="0">
                <a:tc>
                  <a:txBody>
                    <a:bodyPr/>
                    <a:lstStyle/>
                    <a:p>
                      <a:pPr algn="r"/>
                      <a:r>
                        <a:rPr lang="en-US" dirty="0"/>
                        <a:t>21</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Total Radiative  Forcing</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Sum</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100" dirty="0">
                          <a:effectLst/>
                          <a:latin typeface="+mn-lt"/>
                          <a:ea typeface="Calibri" panose="020F0502020204030204" pitchFamily="34" charset="0"/>
                          <a:cs typeface="Calibri" panose="020F0502020204030204" pitchFamily="34" charset="0"/>
                        </a:rPr>
                        <a:t>W/m-2</a:t>
                      </a:r>
                    </a:p>
                  </a:txBody>
                  <a:tcPr marL="68580" marR="68580" marT="0" marB="0" anchor="ctr"/>
                </a:tc>
                <a:tc>
                  <a:txBody>
                    <a:bodyPr/>
                    <a:lstStyle/>
                    <a:p>
                      <a:pPr marL="0" marR="0" algn="r">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4.41</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4.62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4973612"/>
                  </a:ext>
                </a:extLst>
              </a:tr>
            </a:tbl>
          </a:graphicData>
        </a:graphic>
      </p:graphicFrame>
      <p:sp>
        <p:nvSpPr>
          <p:cNvPr id="6" name="TextBox 5">
            <a:extLst>
              <a:ext uri="{FF2B5EF4-FFF2-40B4-BE49-F238E27FC236}">
                <a16:creationId xmlns:a16="http://schemas.microsoft.com/office/drawing/2014/main" id="{F82EA365-E698-9059-9E16-3F058668BB50}"/>
              </a:ext>
            </a:extLst>
          </p:cNvPr>
          <p:cNvSpPr txBox="1"/>
          <p:nvPr/>
        </p:nvSpPr>
        <p:spPr>
          <a:xfrm>
            <a:off x="366713" y="5295900"/>
            <a:ext cx="11353796" cy="923330"/>
          </a:xfrm>
          <a:prstGeom prst="rect">
            <a:avLst/>
          </a:prstGeom>
          <a:noFill/>
        </p:spPr>
        <p:txBody>
          <a:bodyPr wrap="square" rtlCol="0">
            <a:spAutoFit/>
          </a:bodyPr>
          <a:lstStyle/>
          <a:p>
            <a:r>
              <a:rPr lang="en-US" dirty="0"/>
              <a:t>If the emissions pathway being analyzed does not include the radiative forcing values for CH4,N2O, aerosols, or “other radiative forcing”, the model calculates an appropriate value based on the pathways CO2 radiative forcing value.</a:t>
            </a:r>
          </a:p>
        </p:txBody>
      </p:sp>
      <p:sp>
        <p:nvSpPr>
          <p:cNvPr id="4" name="Slide Number Placeholder 3">
            <a:extLst>
              <a:ext uri="{FF2B5EF4-FFF2-40B4-BE49-F238E27FC236}">
                <a16:creationId xmlns:a16="http://schemas.microsoft.com/office/drawing/2014/main" id="{1F46FA5C-189F-489A-2865-7D5C6C8D8F7B}"/>
              </a:ext>
            </a:extLst>
          </p:cNvPr>
          <p:cNvSpPr>
            <a:spLocks noGrp="1"/>
          </p:cNvSpPr>
          <p:nvPr>
            <p:ph type="sldNum" sz="quarter" idx="12"/>
          </p:nvPr>
        </p:nvSpPr>
        <p:spPr/>
        <p:txBody>
          <a:bodyPr/>
          <a:lstStyle/>
          <a:p>
            <a:fld id="{B1719CA8-C6A8-4743-A686-2A80CA3256FA}" type="slidenum">
              <a:rPr lang="en-US" smtClean="0"/>
              <a:t>23</a:t>
            </a:fld>
            <a:endParaRPr lang="en-US"/>
          </a:p>
        </p:txBody>
      </p:sp>
    </p:spTree>
    <p:extLst>
      <p:ext uri="{BB962C8B-B14F-4D97-AF65-F5344CB8AC3E}">
        <p14:creationId xmlns:p14="http://schemas.microsoft.com/office/powerpoint/2010/main" val="3903226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451E7-6ECB-5B79-447E-DC2BBE50B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B1011-CEFD-3287-B043-8635B07CB180}"/>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3" name="TextBox 2">
            <a:extLst>
              <a:ext uri="{FF2B5EF4-FFF2-40B4-BE49-F238E27FC236}">
                <a16:creationId xmlns:a16="http://schemas.microsoft.com/office/drawing/2014/main" id="{B7324856-15AC-3756-7A14-AA3A5B695B87}"/>
              </a:ext>
            </a:extLst>
          </p:cNvPr>
          <p:cNvSpPr txBox="1"/>
          <p:nvPr/>
        </p:nvSpPr>
        <p:spPr>
          <a:xfrm>
            <a:off x="416560" y="911243"/>
            <a:ext cx="11489689" cy="392159"/>
          </a:xfrm>
          <a:prstGeom prst="rect">
            <a:avLst/>
          </a:prstGeom>
          <a:noFill/>
        </p:spPr>
        <p:txBody>
          <a:bodyPr wrap="square" rtlCol="0">
            <a:spAutoFit/>
          </a:bodyPr>
          <a:lstStyle/>
          <a:p>
            <a:pPr marL="0" marR="0">
              <a:lnSpc>
                <a:spcPct val="115000"/>
              </a:lnSpc>
              <a:spcAft>
                <a:spcPts val="10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Step 2 – Estimate the radiative forcing values </a:t>
            </a:r>
            <a:r>
              <a:rPr lang="en-US" kern="100" dirty="0">
                <a:latin typeface="Calibri" panose="020F0502020204030204" pitchFamily="34" charset="0"/>
                <a:ea typeface="Calibri" panose="020F0502020204030204" pitchFamily="34" charset="0"/>
                <a:cs typeface="Times New Roman" panose="02020603050405020304" pitchFamily="18" charset="0"/>
              </a:rPr>
              <a:t>when not known</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EDDDE5B4-6360-0710-78AC-3E4D53771854}"/>
              </a:ext>
            </a:extLst>
          </p:cNvPr>
          <p:cNvSpPr txBox="1"/>
          <p:nvPr/>
        </p:nvSpPr>
        <p:spPr>
          <a:xfrm>
            <a:off x="338454" y="1488440"/>
            <a:ext cx="6224906" cy="2308324"/>
          </a:xfrm>
          <a:prstGeom prst="rect">
            <a:avLst/>
          </a:prstGeom>
          <a:noFill/>
        </p:spPr>
        <p:txBody>
          <a:bodyPr wrap="square" rtlCol="0">
            <a:spAutoFit/>
          </a:bodyPr>
          <a:lstStyle/>
          <a:p>
            <a:r>
              <a:rPr lang="en-US" dirty="0">
                <a:solidFill>
                  <a:srgbClr val="000000"/>
                </a:solidFill>
              </a:rPr>
              <a:t>If non-CO2 radiative forcing values need to be calculated, t</a:t>
            </a:r>
            <a:r>
              <a:rPr lang="en-US" b="0" i="0" dirty="0">
                <a:solidFill>
                  <a:srgbClr val="000000"/>
                </a:solidFill>
                <a:effectLst/>
              </a:rPr>
              <a:t>he Scenario Explorer first calculates how close the CO2 radiative forcing value is </a:t>
            </a:r>
            <a:r>
              <a:rPr lang="en-US" dirty="0">
                <a:solidFill>
                  <a:srgbClr val="000000"/>
                </a:solidFill>
              </a:rPr>
              <a:t>to those of the SSP-1.19 and SSP5-Baseline scenarios.</a:t>
            </a:r>
          </a:p>
          <a:p>
            <a:endParaRPr lang="en-US" b="0" i="0" dirty="0">
              <a:solidFill>
                <a:srgbClr val="000000"/>
              </a:solidFill>
              <a:effectLst/>
            </a:endParaRPr>
          </a:p>
          <a:p>
            <a:r>
              <a:rPr lang="en-US" dirty="0"/>
              <a:t>That “closeness” is then used to determine the various non-CO2 radiative  forcing pathways for the scenario.</a:t>
            </a:r>
          </a:p>
          <a:p>
            <a:endParaRPr lang="en-US" dirty="0"/>
          </a:p>
        </p:txBody>
      </p:sp>
      <p:graphicFrame>
        <p:nvGraphicFramePr>
          <p:cNvPr id="5" name="Chart 4">
            <a:extLst>
              <a:ext uri="{FF2B5EF4-FFF2-40B4-BE49-F238E27FC236}">
                <a16:creationId xmlns:a16="http://schemas.microsoft.com/office/drawing/2014/main" id="{F9018391-93E1-C6CC-C701-78C7D9D08C61}"/>
              </a:ext>
            </a:extLst>
          </p:cNvPr>
          <p:cNvGraphicFramePr>
            <a:graphicFrameLocks/>
          </p:cNvGraphicFramePr>
          <p:nvPr>
            <p:extLst>
              <p:ext uri="{D42A27DB-BD31-4B8C-83A1-F6EECF244321}">
                <p14:modId xmlns:p14="http://schemas.microsoft.com/office/powerpoint/2010/main" val="678351229"/>
              </p:ext>
            </p:extLst>
          </p:nvPr>
        </p:nvGraphicFramePr>
        <p:xfrm>
          <a:off x="6563360" y="1395921"/>
          <a:ext cx="4572000" cy="226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4037E115-6D19-35B8-836E-55F1168A8886}"/>
              </a:ext>
            </a:extLst>
          </p:cNvPr>
          <p:cNvSpPr>
            <a:spLocks noGrp="1"/>
          </p:cNvSpPr>
          <p:nvPr>
            <p:ph type="sldNum" sz="quarter" idx="12"/>
          </p:nvPr>
        </p:nvSpPr>
        <p:spPr/>
        <p:txBody>
          <a:bodyPr/>
          <a:lstStyle/>
          <a:p>
            <a:fld id="{B1719CA8-C6A8-4743-A686-2A80CA3256FA}" type="slidenum">
              <a:rPr lang="en-US" smtClean="0"/>
              <a:t>24</a:t>
            </a:fld>
            <a:endParaRPr lang="en-US"/>
          </a:p>
        </p:txBody>
      </p:sp>
    </p:spTree>
    <p:extLst>
      <p:ext uri="{BB962C8B-B14F-4D97-AF65-F5344CB8AC3E}">
        <p14:creationId xmlns:p14="http://schemas.microsoft.com/office/powerpoint/2010/main" val="2370371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51074-70D7-5C9C-BFB4-4160BE447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F608B-7D23-D995-823E-ABC404F7630E}"/>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3" name="TextBox 2">
            <a:extLst>
              <a:ext uri="{FF2B5EF4-FFF2-40B4-BE49-F238E27FC236}">
                <a16:creationId xmlns:a16="http://schemas.microsoft.com/office/drawing/2014/main" id="{7497D4DA-0F1A-A71A-E894-730AEAB2FCFC}"/>
              </a:ext>
            </a:extLst>
          </p:cNvPr>
          <p:cNvSpPr txBox="1"/>
          <p:nvPr/>
        </p:nvSpPr>
        <p:spPr>
          <a:xfrm>
            <a:off x="416560" y="911243"/>
            <a:ext cx="11489689" cy="392159"/>
          </a:xfrm>
          <a:prstGeom prst="rect">
            <a:avLst/>
          </a:prstGeom>
          <a:noFill/>
        </p:spPr>
        <p:txBody>
          <a:bodyPr wrap="square" rtlCol="0">
            <a:spAutoFit/>
          </a:bodyPr>
          <a:lstStyle/>
          <a:p>
            <a:pPr marL="0" marR="0">
              <a:lnSpc>
                <a:spcPct val="115000"/>
              </a:lnSpc>
              <a:spcAft>
                <a:spcPts val="10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Step 2 – Estimate the radiative forcing values </a:t>
            </a:r>
            <a:r>
              <a:rPr lang="en-US" kern="100" dirty="0">
                <a:latin typeface="Calibri" panose="020F0502020204030204" pitchFamily="34" charset="0"/>
                <a:ea typeface="Calibri" panose="020F0502020204030204" pitchFamily="34" charset="0"/>
                <a:cs typeface="Times New Roman" panose="02020603050405020304" pitchFamily="18" charset="0"/>
              </a:rPr>
              <a:t>when not known</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34C07C60-56CB-B093-00B0-E98B763D1C87}"/>
              </a:ext>
            </a:extLst>
          </p:cNvPr>
          <p:cNvSpPr txBox="1"/>
          <p:nvPr/>
        </p:nvSpPr>
        <p:spPr>
          <a:xfrm>
            <a:off x="338454" y="1488440"/>
            <a:ext cx="6224906" cy="4524315"/>
          </a:xfrm>
          <a:prstGeom prst="rect">
            <a:avLst/>
          </a:prstGeom>
          <a:noFill/>
        </p:spPr>
        <p:txBody>
          <a:bodyPr wrap="square" rtlCol="0">
            <a:spAutoFit/>
          </a:bodyPr>
          <a:lstStyle/>
          <a:p>
            <a:r>
              <a:rPr lang="en-US" dirty="0">
                <a:solidFill>
                  <a:srgbClr val="000000"/>
                </a:solidFill>
              </a:rPr>
              <a:t>If non-CO2 radiative forcing values need to be calculated, t</a:t>
            </a:r>
            <a:r>
              <a:rPr lang="en-US" b="0" i="0" dirty="0">
                <a:solidFill>
                  <a:srgbClr val="000000"/>
                </a:solidFill>
                <a:effectLst/>
              </a:rPr>
              <a:t>he Scenario Explorer first calculates how close the CO2 radiative forcing value is </a:t>
            </a:r>
            <a:r>
              <a:rPr lang="en-US" dirty="0">
                <a:solidFill>
                  <a:srgbClr val="000000"/>
                </a:solidFill>
              </a:rPr>
              <a:t>to those of the SSP-1.19 and SSP5-Baseline scenarios.</a:t>
            </a:r>
          </a:p>
          <a:p>
            <a:endParaRPr lang="en-US" b="0" i="0" dirty="0">
              <a:solidFill>
                <a:srgbClr val="000000"/>
              </a:solidFill>
              <a:effectLst/>
            </a:endParaRPr>
          </a:p>
          <a:p>
            <a:r>
              <a:rPr lang="en-US" dirty="0"/>
              <a:t>That “closeness” is then used to determine the various non-CO2 radiative  forcing pathways for the scenario.</a:t>
            </a:r>
          </a:p>
          <a:p>
            <a:endParaRPr lang="en-US" dirty="0"/>
          </a:p>
          <a:p>
            <a:r>
              <a:rPr lang="en-US" dirty="0"/>
              <a:t>For example, if a pathway’s CO2 radiative forcing was 5.7 W/m-2 (halfway between the </a:t>
            </a:r>
            <a:r>
              <a:rPr lang="en-US" dirty="0">
                <a:solidFill>
                  <a:srgbClr val="000000"/>
                </a:solidFill>
              </a:rPr>
              <a:t>of SSP-1.19 and SSP5-Baseline values)</a:t>
            </a:r>
            <a:r>
              <a:rPr lang="en-US" dirty="0"/>
              <a:t>,  the CH4 radiative forcing would also be halfway between the </a:t>
            </a:r>
            <a:r>
              <a:rPr lang="en-US" dirty="0">
                <a:solidFill>
                  <a:srgbClr val="000000"/>
                </a:solidFill>
              </a:rPr>
              <a:t>of SSP-1.19 and SSP5-Baseline values for CH4 or about 0.60 W/m-2 per year.</a:t>
            </a:r>
          </a:p>
          <a:p>
            <a:endParaRPr lang="en-US" dirty="0">
              <a:solidFill>
                <a:srgbClr val="000000"/>
              </a:solidFill>
            </a:endParaRPr>
          </a:p>
          <a:p>
            <a:r>
              <a:rPr lang="en-US" dirty="0">
                <a:solidFill>
                  <a:srgbClr val="000000"/>
                </a:solidFill>
              </a:rPr>
              <a:t>Note that this is the “default” value and can be adjusted by the user.</a:t>
            </a:r>
            <a:endParaRPr lang="en-US" dirty="0"/>
          </a:p>
        </p:txBody>
      </p:sp>
      <p:graphicFrame>
        <p:nvGraphicFramePr>
          <p:cNvPr id="5" name="Chart 4">
            <a:extLst>
              <a:ext uri="{FF2B5EF4-FFF2-40B4-BE49-F238E27FC236}">
                <a16:creationId xmlns:a16="http://schemas.microsoft.com/office/drawing/2014/main" id="{FE9962C4-8395-27F7-4B12-9FC7DDB9F58B}"/>
              </a:ext>
            </a:extLst>
          </p:cNvPr>
          <p:cNvGraphicFramePr>
            <a:graphicFrameLocks/>
          </p:cNvGraphicFramePr>
          <p:nvPr/>
        </p:nvGraphicFramePr>
        <p:xfrm>
          <a:off x="6563360" y="1395921"/>
          <a:ext cx="4572000" cy="226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7D7BAEB-FDA3-4C03-20F6-80D82F33E171}"/>
              </a:ext>
            </a:extLst>
          </p:cNvPr>
          <p:cNvGraphicFramePr>
            <a:graphicFrameLocks/>
          </p:cNvGraphicFramePr>
          <p:nvPr/>
        </p:nvGraphicFramePr>
        <p:xfrm>
          <a:off x="6624321" y="374904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a:extLst>
              <a:ext uri="{FF2B5EF4-FFF2-40B4-BE49-F238E27FC236}">
                <a16:creationId xmlns:a16="http://schemas.microsoft.com/office/drawing/2014/main" id="{70C1956F-50E1-2FD2-4A7D-0CF4DC5CA2F2}"/>
              </a:ext>
            </a:extLst>
          </p:cNvPr>
          <p:cNvSpPr>
            <a:spLocks noGrp="1"/>
          </p:cNvSpPr>
          <p:nvPr>
            <p:ph type="sldNum" sz="quarter" idx="12"/>
          </p:nvPr>
        </p:nvSpPr>
        <p:spPr/>
        <p:txBody>
          <a:bodyPr/>
          <a:lstStyle/>
          <a:p>
            <a:fld id="{B1719CA8-C6A8-4743-A686-2A80CA3256FA}" type="slidenum">
              <a:rPr lang="en-US" smtClean="0"/>
              <a:t>25</a:t>
            </a:fld>
            <a:endParaRPr lang="en-US"/>
          </a:p>
        </p:txBody>
      </p:sp>
    </p:spTree>
    <p:extLst>
      <p:ext uri="{BB962C8B-B14F-4D97-AF65-F5344CB8AC3E}">
        <p14:creationId xmlns:p14="http://schemas.microsoft.com/office/powerpoint/2010/main" val="2761819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C7291-8C93-9788-F037-BCEBF64B2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57EB8-F445-90CA-10AF-233DF1DAEEFB}"/>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3" name="TextBox 2">
            <a:extLst>
              <a:ext uri="{FF2B5EF4-FFF2-40B4-BE49-F238E27FC236}">
                <a16:creationId xmlns:a16="http://schemas.microsoft.com/office/drawing/2014/main" id="{B505547F-8F09-8C83-B6AB-58FC2E2F3DCE}"/>
              </a:ext>
            </a:extLst>
          </p:cNvPr>
          <p:cNvSpPr txBox="1"/>
          <p:nvPr/>
        </p:nvSpPr>
        <p:spPr>
          <a:xfrm>
            <a:off x="257174" y="911243"/>
            <a:ext cx="11649075" cy="392159"/>
          </a:xfrm>
          <a:prstGeom prst="rect">
            <a:avLst/>
          </a:prstGeom>
          <a:noFill/>
        </p:spPr>
        <p:txBody>
          <a:bodyPr wrap="square" rtlCol="0">
            <a:spAutoFit/>
          </a:bodyPr>
          <a:lstStyle/>
          <a:p>
            <a:pPr marL="0" marR="0">
              <a:lnSpc>
                <a:spcPct val="115000"/>
              </a:lnSpc>
              <a:spcAft>
                <a:spcPts val="10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final step is to calculate the temperature increase based on the total radiative forcing.</a:t>
            </a:r>
          </a:p>
        </p:txBody>
      </p:sp>
      <p:graphicFrame>
        <p:nvGraphicFramePr>
          <p:cNvPr id="5" name="Table 4">
            <a:extLst>
              <a:ext uri="{FF2B5EF4-FFF2-40B4-BE49-F238E27FC236}">
                <a16:creationId xmlns:a16="http://schemas.microsoft.com/office/drawing/2014/main" id="{368994CE-CD3C-428A-A462-872716DD73DC}"/>
              </a:ext>
            </a:extLst>
          </p:cNvPr>
          <p:cNvGraphicFramePr>
            <a:graphicFrameLocks noGrp="1"/>
          </p:cNvGraphicFramePr>
          <p:nvPr>
            <p:extLst>
              <p:ext uri="{D42A27DB-BD31-4B8C-83A1-F6EECF244321}">
                <p14:modId xmlns:p14="http://schemas.microsoft.com/office/powerpoint/2010/main" val="3611355087"/>
              </p:ext>
            </p:extLst>
          </p:nvPr>
        </p:nvGraphicFramePr>
        <p:xfrm>
          <a:off x="366713" y="1928188"/>
          <a:ext cx="11353797" cy="1348412"/>
        </p:xfrm>
        <a:graphic>
          <a:graphicData uri="http://schemas.openxmlformats.org/drawingml/2006/table">
            <a:tbl>
              <a:tblPr firstRow="1" bandRow="1">
                <a:tableStyleId>{5C22544A-7EE6-4342-B048-85BDC9FD1C3A}</a:tableStyleId>
              </a:tblPr>
              <a:tblGrid>
                <a:gridCol w="462458">
                  <a:extLst>
                    <a:ext uri="{9D8B030D-6E8A-4147-A177-3AD203B41FA5}">
                      <a16:colId xmlns:a16="http://schemas.microsoft.com/office/drawing/2014/main" val="2777676072"/>
                    </a:ext>
                  </a:extLst>
                </a:gridCol>
                <a:gridCol w="4104779">
                  <a:extLst>
                    <a:ext uri="{9D8B030D-6E8A-4147-A177-3AD203B41FA5}">
                      <a16:colId xmlns:a16="http://schemas.microsoft.com/office/drawing/2014/main" val="724880595"/>
                    </a:ext>
                  </a:extLst>
                </a:gridCol>
                <a:gridCol w="3672054">
                  <a:extLst>
                    <a:ext uri="{9D8B030D-6E8A-4147-A177-3AD203B41FA5}">
                      <a16:colId xmlns:a16="http://schemas.microsoft.com/office/drawing/2014/main" val="106215838"/>
                    </a:ext>
                  </a:extLst>
                </a:gridCol>
                <a:gridCol w="1075921">
                  <a:extLst>
                    <a:ext uri="{9D8B030D-6E8A-4147-A177-3AD203B41FA5}">
                      <a16:colId xmlns:a16="http://schemas.microsoft.com/office/drawing/2014/main" val="3240898311"/>
                    </a:ext>
                  </a:extLst>
                </a:gridCol>
                <a:gridCol w="990980">
                  <a:extLst>
                    <a:ext uri="{9D8B030D-6E8A-4147-A177-3AD203B41FA5}">
                      <a16:colId xmlns:a16="http://schemas.microsoft.com/office/drawing/2014/main" val="2354315788"/>
                    </a:ext>
                  </a:extLst>
                </a:gridCol>
                <a:gridCol w="1047605">
                  <a:extLst>
                    <a:ext uri="{9D8B030D-6E8A-4147-A177-3AD203B41FA5}">
                      <a16:colId xmlns:a16="http://schemas.microsoft.com/office/drawing/2014/main" val="3421081244"/>
                    </a:ext>
                  </a:extLst>
                </a:gridCol>
              </a:tblGrid>
              <a:tr h="370840">
                <a:tc>
                  <a:txBody>
                    <a:bodyPr/>
                    <a:lstStyle/>
                    <a:p>
                      <a:r>
                        <a:rPr lang="en-US" dirty="0"/>
                        <a:t>#</a:t>
                      </a:r>
                    </a:p>
                  </a:txBody>
                  <a:tcPr/>
                </a:tc>
                <a:tc>
                  <a:txBody>
                    <a:bodyPr/>
                    <a:lstStyle/>
                    <a:p>
                      <a:pPr algn="ctr"/>
                      <a:r>
                        <a:rPr lang="en-US" sz="1800" kern="100" dirty="0">
                          <a:latin typeface="Calibri" panose="020F0502020204030204" pitchFamily="34" charset="0"/>
                          <a:ea typeface="Calibri" panose="020F0502020204030204" pitchFamily="34" charset="0"/>
                          <a:cs typeface="Times New Roman" panose="02020603050405020304" pitchFamily="18" charset="0"/>
                        </a:rPr>
                        <a:t>Forcing Element</a:t>
                      </a:r>
                      <a:endParaRPr lang="en-US" dirty="0"/>
                    </a:p>
                  </a:txBody>
                  <a:tcPr/>
                </a:tc>
                <a:tc>
                  <a:txBody>
                    <a:bodyPr/>
                    <a:lstStyle/>
                    <a:p>
                      <a:pPr algn="ctr"/>
                      <a:r>
                        <a:rPr lang="en-US" dirty="0"/>
                        <a:t>Calculation</a:t>
                      </a:r>
                    </a:p>
                  </a:txBody>
                  <a:tcPr/>
                </a:tc>
                <a:tc>
                  <a:txBody>
                    <a:bodyPr/>
                    <a:lstStyle/>
                    <a:p>
                      <a:pPr algn="ctr"/>
                      <a:r>
                        <a:rPr lang="en-US" dirty="0"/>
                        <a:t>Units</a:t>
                      </a:r>
                    </a:p>
                  </a:txBody>
                  <a:tcPr/>
                </a:tc>
                <a:tc>
                  <a:txBody>
                    <a:bodyPr/>
                    <a:lstStyle/>
                    <a:p>
                      <a:pPr algn="ctr"/>
                      <a:r>
                        <a:rPr lang="en-US" dirty="0"/>
                        <a:t>2050</a:t>
                      </a:r>
                    </a:p>
                  </a:txBody>
                  <a:tcPr/>
                </a:tc>
                <a:tc>
                  <a:txBody>
                    <a:bodyPr/>
                    <a:lstStyle/>
                    <a:p>
                      <a:pPr algn="ctr"/>
                      <a:r>
                        <a:rPr lang="en-US" dirty="0"/>
                        <a:t>2100</a:t>
                      </a:r>
                    </a:p>
                  </a:txBody>
                  <a:tcPr/>
                </a:tc>
                <a:extLst>
                  <a:ext uri="{0D108BD9-81ED-4DB2-BD59-A6C34878D82A}">
                    <a16:rowId xmlns:a16="http://schemas.microsoft.com/office/drawing/2014/main" val="224620361"/>
                  </a:ext>
                </a:extLst>
              </a:tr>
              <a:tr h="370840">
                <a:tc>
                  <a:txBody>
                    <a:bodyPr/>
                    <a:lstStyle/>
                    <a:p>
                      <a:pPr algn="r"/>
                      <a:r>
                        <a:rPr lang="en-US" dirty="0"/>
                        <a:t>21</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Total Radiative  Forcing</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From Step 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100" dirty="0">
                          <a:effectLst/>
                          <a:latin typeface="+mn-lt"/>
                          <a:ea typeface="Calibri" panose="020F0502020204030204" pitchFamily="34" charset="0"/>
                          <a:cs typeface="Calibri" panose="020F0502020204030204" pitchFamily="34" charset="0"/>
                        </a:rPr>
                        <a:t>W/m-2</a:t>
                      </a:r>
                    </a:p>
                  </a:txBody>
                  <a:tcPr marL="68580" marR="68580" marT="0" marB="0" anchor="ctr"/>
                </a:tc>
                <a:tc>
                  <a:txBody>
                    <a:bodyPr/>
                    <a:lstStyle/>
                    <a:p>
                      <a:pPr marL="0" marR="0" algn="r">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4.41</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4.62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785767"/>
                  </a:ext>
                </a:extLst>
              </a:tr>
              <a:tr h="606732">
                <a:tc>
                  <a:txBody>
                    <a:bodyPr/>
                    <a:lstStyle/>
                    <a:p>
                      <a:pPr algn="r"/>
                      <a:r>
                        <a:rPr lang="en-US" dirty="0"/>
                        <a:t>22</a:t>
                      </a:r>
                    </a:p>
                  </a:txBody>
                  <a:tcPr/>
                </a:tc>
                <a:tc>
                  <a:txBody>
                    <a:bodyPr/>
                    <a:lstStyle/>
                    <a:p>
                      <a:pPr marL="0" marR="0">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Climate Factor -  “CF”</a:t>
                      </a:r>
                    </a:p>
                    <a:p>
                      <a:pPr marL="0" marR="0" lvl="0" indent="0" algn="l" defTabSz="914400" rtl="0" eaLnBrk="1" fontAlgn="auto" latinLnBrk="0" hangingPunct="1">
                        <a:lnSpc>
                          <a:spcPts val="1650"/>
                        </a:lnSpc>
                        <a:spcBef>
                          <a:spcPts val="0"/>
                        </a:spcBef>
                        <a:spcAft>
                          <a:spcPts val="1000"/>
                        </a:spcAft>
                        <a:buClrTx/>
                        <a:buSzTx/>
                        <a:buFontTx/>
                        <a:buNone/>
                        <a:tabLst/>
                        <a:defRPr/>
                      </a:pPr>
                      <a:r>
                        <a:rPr lang="en-US" sz="1800" kern="0" dirty="0">
                          <a:solidFill>
                            <a:srgbClr val="000000"/>
                          </a:solidFill>
                          <a:effectLst/>
                          <a:latin typeface="+mn-lt"/>
                          <a:ea typeface="Times New Roman" panose="02020603050405020304" pitchFamily="18" charset="0"/>
                          <a:cs typeface="Calibri" panose="020F0502020204030204" pitchFamily="34" charset="0"/>
                        </a:rPr>
                        <a:t>(Ratio “Temp Increase”/”Total RF”) </a:t>
                      </a:r>
                    </a:p>
                  </a:txBody>
                  <a:tcPr marL="68580" marR="68580" marT="0" marB="0" anchor="ctr"/>
                </a:tc>
                <a:tc>
                  <a:txBody>
                    <a:bodyPr/>
                    <a:lstStyle/>
                    <a:p>
                      <a:pPr marL="0" marR="0" algn="ctr">
                        <a:lnSpc>
                          <a:spcPts val="1650"/>
                        </a:lnSpc>
                        <a:spcAft>
                          <a:spcPts val="1000"/>
                        </a:spcAft>
                        <a:buNone/>
                      </a:pPr>
                      <a:r>
                        <a:rPr lang="en-US" sz="1800" kern="100" dirty="0">
                          <a:effectLst/>
                          <a:latin typeface="+mn-lt"/>
                          <a:ea typeface="Calibri" panose="020F0502020204030204" pitchFamily="34" charset="0"/>
                          <a:cs typeface="Times New Roman" panose="02020603050405020304" pitchFamily="18" charset="0"/>
                        </a:rPr>
                        <a:t>Formula</a:t>
                      </a:r>
                    </a:p>
                  </a:txBody>
                  <a:tcPr marL="68580" marR="68580" marT="0" marB="0" anchor="ctr"/>
                </a:tc>
                <a:tc>
                  <a:txBody>
                    <a:bodyPr/>
                    <a:lstStyle/>
                    <a:p>
                      <a:pPr marL="0" marR="0" algn="ct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W/m-2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0">
                          <a:solidFill>
                            <a:srgbClr val="000000"/>
                          </a:solidFill>
                          <a:effectLst/>
                          <a:latin typeface="+mn-lt"/>
                          <a:ea typeface="Times New Roman" panose="02020603050405020304" pitchFamily="18" charset="0"/>
                          <a:cs typeface="Calibri" panose="020F0502020204030204" pitchFamily="34" charset="0"/>
                        </a:rPr>
                        <a:t>0.48</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0.57</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2257548"/>
                  </a:ext>
                </a:extLst>
              </a:tr>
            </a:tbl>
          </a:graphicData>
        </a:graphic>
      </p:graphicFrame>
      <p:sp>
        <p:nvSpPr>
          <p:cNvPr id="6" name="TextBox 5">
            <a:extLst>
              <a:ext uri="{FF2B5EF4-FFF2-40B4-BE49-F238E27FC236}">
                <a16:creationId xmlns:a16="http://schemas.microsoft.com/office/drawing/2014/main" id="{1AD22F3D-38A8-2B84-56BF-0AECD4496B84}"/>
              </a:ext>
            </a:extLst>
          </p:cNvPr>
          <p:cNvSpPr txBox="1"/>
          <p:nvPr/>
        </p:nvSpPr>
        <p:spPr>
          <a:xfrm>
            <a:off x="366713" y="3790950"/>
            <a:ext cx="11649074" cy="2585323"/>
          </a:xfrm>
          <a:prstGeom prst="rect">
            <a:avLst/>
          </a:prstGeom>
          <a:noFill/>
        </p:spPr>
        <p:txBody>
          <a:bodyPr wrap="square" rtlCol="0">
            <a:spAutoFit/>
          </a:bodyPr>
          <a:lstStyle/>
          <a:p>
            <a:r>
              <a:rPr lang="en-US" dirty="0"/>
              <a:t>Formula: </a:t>
            </a:r>
          </a:p>
          <a:p>
            <a:r>
              <a:rPr lang="en-US" sz="1800" kern="0" dirty="0">
                <a:solidFill>
                  <a:srgbClr val="000000"/>
                </a:solidFill>
                <a:effectLst/>
                <a:latin typeface="+mn-lt"/>
                <a:ea typeface="Times New Roman" panose="02020603050405020304" pitchFamily="18" charset="0"/>
                <a:cs typeface="Calibri" panose="020F0502020204030204" pitchFamily="34" charset="0"/>
              </a:rPr>
              <a:t>If the scenario includes a temperature increase the climate factor  is calculated from the scenario’s data. If it does not include a temperature the CF for 2025 is set to 0.49</a:t>
            </a:r>
            <a:r>
              <a:rPr lang="en-US" kern="0" dirty="0">
                <a:solidFill>
                  <a:srgbClr val="000000"/>
                </a:solidFill>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Calibri" panose="020F0502020204030204" pitchFamily="34" charset="0"/>
              </a:rPr>
              <a:t> the CF for 2100 is calculated based on a </a:t>
            </a:r>
            <a:r>
              <a:rPr lang="en-US" kern="0" dirty="0">
                <a:solidFill>
                  <a:srgbClr val="000000"/>
                </a:solidFill>
                <a:ea typeface="Times New Roman" panose="02020603050405020304" pitchFamily="18" charset="0"/>
                <a:cs typeface="Calibri" panose="020F0502020204030204" pitchFamily="34" charset="0"/>
              </a:rPr>
              <a:t>formula, </a:t>
            </a:r>
            <a:r>
              <a:rPr lang="en-US" sz="1800" kern="0" dirty="0">
                <a:solidFill>
                  <a:srgbClr val="000000"/>
                </a:solidFill>
                <a:effectLst/>
                <a:latin typeface="+mn-lt"/>
                <a:ea typeface="Times New Roman" panose="02020603050405020304" pitchFamily="18" charset="0"/>
                <a:cs typeface="Calibri" panose="020F0502020204030204" pitchFamily="34" charset="0"/>
              </a:rPr>
              <a:t>and the CF for the other years is interpolated.</a:t>
            </a:r>
          </a:p>
          <a:p>
            <a:endParaRPr lang="en-US" kern="0" dirty="0">
              <a:solidFill>
                <a:srgbClr val="000000"/>
              </a:solidFill>
              <a:latin typeface="Aptos Narrow" panose="020B0004020202020204" pitchFamily="34" charset="0"/>
              <a:cs typeface="Times New Roman" panose="02020603050405020304" pitchFamily="18" charset="0"/>
            </a:endParaRPr>
          </a:p>
          <a:p>
            <a:r>
              <a:rPr lang="en-US" i="1" dirty="0"/>
              <a:t>(The term “</a:t>
            </a:r>
            <a:r>
              <a:rPr lang="en-US" sz="1800" i="1" kern="100" dirty="0">
                <a:effectLst/>
                <a:ea typeface="Calibri" panose="020F0502020204030204" pitchFamily="34" charset="0"/>
                <a:cs typeface="Times New Roman" panose="02020603050405020304" pitchFamily="18" charset="0"/>
              </a:rPr>
              <a:t>Climate Factor” is something that I  have originated.  It is simply the ratio of th</a:t>
            </a:r>
            <a:r>
              <a:rPr lang="en-US" i="1" kern="100" dirty="0">
                <a:ea typeface="Calibri" panose="020F0502020204030204" pitchFamily="34" charset="0"/>
                <a:cs typeface="Times New Roman" panose="02020603050405020304" pitchFamily="18" charset="0"/>
              </a:rPr>
              <a:t>e  temperature increase to the total radiative forcing for a specific year.  Because it was derived from IPCC AR6 data for a 67% chance of not exceeding the temperature increase in 2100, it incorporates the climate sensitivity that was used by the various climate models.  It also results in the temperature increasing by 0.26</a:t>
            </a:r>
            <a:r>
              <a:rPr lang="en-US" b="0" i="1" dirty="0">
                <a:solidFill>
                  <a:srgbClr val="000000"/>
                </a:solidFill>
                <a:effectLst/>
              </a:rPr>
              <a:t>°C per decade for the next few decades.</a:t>
            </a:r>
            <a:r>
              <a:rPr lang="en-US" i="1" kern="100" dirty="0">
                <a:ea typeface="Calibri" panose="020F0502020204030204" pitchFamily="34" charset="0"/>
                <a:cs typeface="Times New Roman" panose="02020603050405020304" pitchFamily="18" charset="0"/>
              </a:rPr>
              <a:t>)  </a:t>
            </a:r>
            <a:r>
              <a:rPr lang="en-US" sz="1800" i="1" kern="100" dirty="0">
                <a:effectLst/>
                <a:ea typeface="Calibri" panose="020F0502020204030204" pitchFamily="34" charset="0"/>
                <a:cs typeface="Times New Roman" panose="02020603050405020304" pitchFamily="18" charset="0"/>
              </a:rPr>
              <a:t> </a:t>
            </a:r>
            <a:endParaRPr lang="en-US" i="1" dirty="0"/>
          </a:p>
        </p:txBody>
      </p:sp>
      <p:sp>
        <p:nvSpPr>
          <p:cNvPr id="4" name="Slide Number Placeholder 3">
            <a:extLst>
              <a:ext uri="{FF2B5EF4-FFF2-40B4-BE49-F238E27FC236}">
                <a16:creationId xmlns:a16="http://schemas.microsoft.com/office/drawing/2014/main" id="{19C1DB5A-6D05-F893-BF3D-4D09A6898096}"/>
              </a:ext>
            </a:extLst>
          </p:cNvPr>
          <p:cNvSpPr>
            <a:spLocks noGrp="1"/>
          </p:cNvSpPr>
          <p:nvPr>
            <p:ph type="sldNum" sz="quarter" idx="12"/>
          </p:nvPr>
        </p:nvSpPr>
        <p:spPr/>
        <p:txBody>
          <a:bodyPr/>
          <a:lstStyle/>
          <a:p>
            <a:fld id="{B1719CA8-C6A8-4743-A686-2A80CA3256FA}" type="slidenum">
              <a:rPr lang="en-US" smtClean="0"/>
              <a:t>26</a:t>
            </a:fld>
            <a:endParaRPr lang="en-US"/>
          </a:p>
        </p:txBody>
      </p:sp>
    </p:spTree>
    <p:extLst>
      <p:ext uri="{BB962C8B-B14F-4D97-AF65-F5344CB8AC3E}">
        <p14:creationId xmlns:p14="http://schemas.microsoft.com/office/powerpoint/2010/main" val="260360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C7C93-5099-20BB-03A4-D228FD448F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68988-0BA7-2CC3-9068-EAD707D20373}"/>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graphicFrame>
        <p:nvGraphicFramePr>
          <p:cNvPr id="8" name="Chart 7">
            <a:extLst>
              <a:ext uri="{FF2B5EF4-FFF2-40B4-BE49-F238E27FC236}">
                <a16:creationId xmlns:a16="http://schemas.microsoft.com/office/drawing/2014/main" id="{F279B41A-0A69-9363-0718-09FADCD53562}"/>
              </a:ext>
            </a:extLst>
          </p:cNvPr>
          <p:cNvGraphicFramePr/>
          <p:nvPr>
            <p:extLst>
              <p:ext uri="{D42A27DB-BD31-4B8C-83A1-F6EECF244321}">
                <p14:modId xmlns:p14="http://schemas.microsoft.com/office/powerpoint/2010/main" val="4073207647"/>
              </p:ext>
            </p:extLst>
          </p:nvPr>
        </p:nvGraphicFramePr>
        <p:xfrm>
          <a:off x="5619750" y="985837"/>
          <a:ext cx="4391024" cy="252412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8F70F2D7-B411-4DB4-086B-49767E50BFC2}"/>
              </a:ext>
            </a:extLst>
          </p:cNvPr>
          <p:cNvSpPr txBox="1"/>
          <p:nvPr/>
        </p:nvSpPr>
        <p:spPr>
          <a:xfrm>
            <a:off x="519112" y="3578111"/>
            <a:ext cx="4608059" cy="2562946"/>
          </a:xfrm>
          <a:prstGeom prst="rect">
            <a:avLst/>
          </a:prstGeom>
          <a:noFill/>
        </p:spPr>
        <p:txBody>
          <a:bodyPr wrap="square" rtlCol="0">
            <a:spAutoFit/>
          </a:bodyPr>
          <a:lstStyle/>
          <a:p>
            <a:pPr marL="0" marR="0">
              <a:lnSpc>
                <a:spcPct val="115000"/>
              </a:lnSpc>
              <a:spcAft>
                <a:spcPts val="1000"/>
              </a:spcAft>
              <a:buNone/>
            </a:pPr>
            <a:r>
              <a:rPr lang="en-US" kern="0" dirty="0">
                <a:effectLst/>
                <a:ea typeface="Times New Roman" panose="02020603050405020304" pitchFamily="18" charset="0"/>
                <a:cs typeface="Calibri" panose="020F0502020204030204" pitchFamily="34" charset="0"/>
              </a:rPr>
              <a:t>The Climate Factor for 2100 for scenarios without data for a temperature increase specified  </a:t>
            </a:r>
            <a:r>
              <a:rPr lang="en-US" kern="0" dirty="0">
                <a:solidFill>
                  <a:srgbClr val="000000"/>
                </a:solidFill>
                <a:effectLst/>
                <a:ea typeface="Times New Roman" panose="02020603050405020304" pitchFamily="18" charset="0"/>
                <a:cs typeface="Times New Roman" panose="02020603050405020304" pitchFamily="18" charset="0"/>
              </a:rPr>
              <a:t>is calculated as   </a:t>
            </a:r>
            <a:endParaRPr lang="en-US" kern="100" dirty="0">
              <a:effectLst/>
              <a:ea typeface="Calibri" panose="020F0502020204030204" pitchFamily="34" charset="0"/>
              <a:cs typeface="Times New Roman" panose="02020603050405020304" pitchFamily="18" charset="0"/>
            </a:endParaRPr>
          </a:p>
          <a:p>
            <a:pPr marL="0" marR="0">
              <a:lnSpc>
                <a:spcPct val="115000"/>
              </a:lnSpc>
              <a:spcAft>
                <a:spcPts val="1000"/>
              </a:spcAft>
              <a:buNone/>
            </a:pPr>
            <a:r>
              <a:rPr lang="en-US" kern="0" dirty="0">
                <a:solidFill>
                  <a:srgbClr val="000000"/>
                </a:solidFill>
                <a:effectLst/>
                <a:ea typeface="Times New Roman" panose="02020603050405020304" pitchFamily="18" charset="0"/>
                <a:cs typeface="Times New Roman" panose="02020603050405020304" pitchFamily="18" charset="0"/>
              </a:rPr>
              <a:t>5.06574E-07 * CO2PPM2100</a:t>
            </a:r>
            <a:r>
              <a:rPr lang="en-US" kern="0" baseline="30000" dirty="0">
                <a:solidFill>
                  <a:srgbClr val="000000"/>
                </a:solidFill>
                <a:effectLst/>
                <a:ea typeface="Times New Roman" panose="02020603050405020304" pitchFamily="18" charset="0"/>
                <a:cs typeface="Times New Roman" panose="02020603050405020304" pitchFamily="18" charset="0"/>
              </a:rPr>
              <a:t>2</a:t>
            </a:r>
            <a:r>
              <a:rPr lang="en-US" kern="0" dirty="0">
                <a:solidFill>
                  <a:srgbClr val="000000"/>
                </a:solidFill>
                <a:effectLst/>
                <a:ea typeface="Times New Roman" panose="02020603050405020304" pitchFamily="18" charset="0"/>
                <a:cs typeface="Times New Roman" panose="02020603050405020304" pitchFamily="18" charset="0"/>
              </a:rPr>
              <a:t> - 0.000831024 * CO2PPM2100 + 0.895847731</a:t>
            </a:r>
            <a:endParaRPr lang="en-US" kern="100" dirty="0">
              <a:effectLst/>
              <a:ea typeface="Calibri" panose="020F0502020204030204" pitchFamily="34" charset="0"/>
              <a:cs typeface="Times New Roman" panose="02020603050405020304" pitchFamily="18" charset="0"/>
            </a:endParaRPr>
          </a:p>
          <a:p>
            <a:pPr marL="0" marR="0">
              <a:lnSpc>
                <a:spcPct val="115000"/>
              </a:lnSpc>
              <a:spcAft>
                <a:spcPts val="1000"/>
              </a:spcAft>
            </a:pPr>
            <a:r>
              <a:rPr lang="en-US" kern="0" dirty="0">
                <a:solidFill>
                  <a:srgbClr val="000000"/>
                </a:solidFill>
                <a:effectLst/>
                <a:ea typeface="Times New Roman" panose="02020603050405020304" pitchFamily="18" charset="0"/>
                <a:cs typeface="Times New Roman" panose="02020603050405020304" pitchFamily="18" charset="0"/>
              </a:rPr>
              <a:t>and the CF for the other years is interpolated.</a:t>
            </a:r>
            <a:endParaRPr lang="en-US" kern="100" dirty="0">
              <a:effectLs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447C7A2B-3969-CD2B-DC70-FF1E364071F1}"/>
              </a:ext>
            </a:extLst>
          </p:cNvPr>
          <p:cNvPicPr>
            <a:picLocks noChangeAspect="1"/>
          </p:cNvPicPr>
          <p:nvPr/>
        </p:nvPicPr>
        <p:blipFill>
          <a:blip r:embed="rId4"/>
          <a:stretch>
            <a:fillRect/>
          </a:stretch>
        </p:blipFill>
        <p:spPr>
          <a:xfrm>
            <a:off x="5476875" y="3660539"/>
            <a:ext cx="1781175" cy="2579633"/>
          </a:xfrm>
          <a:prstGeom prst="rect">
            <a:avLst/>
          </a:prstGeom>
        </p:spPr>
      </p:pic>
      <p:graphicFrame>
        <p:nvGraphicFramePr>
          <p:cNvPr id="15" name="Chart 14">
            <a:extLst>
              <a:ext uri="{FF2B5EF4-FFF2-40B4-BE49-F238E27FC236}">
                <a16:creationId xmlns:a16="http://schemas.microsoft.com/office/drawing/2014/main" id="{6BA78AC8-DC3E-716F-0365-4DD6C5F59BCD}"/>
              </a:ext>
            </a:extLst>
          </p:cNvPr>
          <p:cNvGraphicFramePr/>
          <p:nvPr>
            <p:extLst>
              <p:ext uri="{D42A27DB-BD31-4B8C-83A1-F6EECF244321}">
                <p14:modId xmlns:p14="http://schemas.microsoft.com/office/powerpoint/2010/main" val="2475647273"/>
              </p:ext>
            </p:extLst>
          </p:nvPr>
        </p:nvGraphicFramePr>
        <p:xfrm>
          <a:off x="7300230" y="3646261"/>
          <a:ext cx="4210051" cy="2719769"/>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E428F1D9-42B2-06F9-D464-1EFD2B0F91A5}"/>
              </a:ext>
            </a:extLst>
          </p:cNvPr>
          <p:cNvSpPr txBox="1"/>
          <p:nvPr/>
        </p:nvSpPr>
        <p:spPr>
          <a:xfrm>
            <a:off x="519112" y="1415224"/>
            <a:ext cx="4957763" cy="923330"/>
          </a:xfrm>
          <a:prstGeom prst="rect">
            <a:avLst/>
          </a:prstGeom>
          <a:noFill/>
        </p:spPr>
        <p:txBody>
          <a:bodyPr wrap="square">
            <a:spAutoFit/>
          </a:bodyPr>
          <a:lstStyle/>
          <a:p>
            <a:r>
              <a:rPr lang="en-US" sz="1800" kern="0" dirty="0">
                <a:effectLst/>
                <a:latin typeface="Calibri" panose="020F0502020204030204" pitchFamily="34" charset="0"/>
                <a:ea typeface="Times New Roman" panose="02020603050405020304" pitchFamily="18" charset="0"/>
                <a:cs typeface="Calibri" panose="020F0502020204030204" pitchFamily="34" charset="0"/>
              </a:rPr>
              <a:t>The grap</a:t>
            </a:r>
            <a:r>
              <a:rPr lang="en-US" kern="0" dirty="0">
                <a:latin typeface="Calibri" panose="020F0502020204030204" pitchFamily="34" charset="0"/>
                <a:ea typeface="Times New Roman" panose="02020603050405020304" pitchFamily="18" charset="0"/>
                <a:cs typeface="Calibri" panose="020F0502020204030204" pitchFamily="34" charset="0"/>
              </a:rPr>
              <a:t>h at the right shows that the </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Climate Factor increases fairly linearly from 2025  through 2100 for eight SSP scenarios.  </a:t>
            </a:r>
            <a:endParaRPr lang="en-US" dirty="0"/>
          </a:p>
        </p:txBody>
      </p:sp>
      <p:cxnSp>
        <p:nvCxnSpPr>
          <p:cNvPr id="21" name="Straight Connector 20">
            <a:extLst>
              <a:ext uri="{FF2B5EF4-FFF2-40B4-BE49-F238E27FC236}">
                <a16:creationId xmlns:a16="http://schemas.microsoft.com/office/drawing/2014/main" id="{746D9CDF-50FC-AFD2-45AD-673774297561}"/>
              </a:ext>
            </a:extLst>
          </p:cNvPr>
          <p:cNvCxnSpPr/>
          <p:nvPr/>
        </p:nvCxnSpPr>
        <p:spPr>
          <a:xfrm>
            <a:off x="447675" y="3578111"/>
            <a:ext cx="1073467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8474E545-3F1E-E84D-34F4-8EF9FFCD1E48}"/>
              </a:ext>
            </a:extLst>
          </p:cNvPr>
          <p:cNvSpPr>
            <a:spLocks noGrp="1"/>
          </p:cNvSpPr>
          <p:nvPr>
            <p:ph type="sldNum" sz="quarter" idx="12"/>
          </p:nvPr>
        </p:nvSpPr>
        <p:spPr/>
        <p:txBody>
          <a:bodyPr/>
          <a:lstStyle/>
          <a:p>
            <a:fld id="{B1719CA8-C6A8-4743-A686-2A80CA3256FA}" type="slidenum">
              <a:rPr lang="en-US" smtClean="0"/>
              <a:t>27</a:t>
            </a:fld>
            <a:endParaRPr lang="en-US"/>
          </a:p>
        </p:txBody>
      </p:sp>
    </p:spTree>
    <p:extLst>
      <p:ext uri="{BB962C8B-B14F-4D97-AF65-F5344CB8AC3E}">
        <p14:creationId xmlns:p14="http://schemas.microsoft.com/office/powerpoint/2010/main" val="237221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83E80-AC5F-7A44-F033-B7B5E4BB5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C2187-A811-F782-2AF6-8F8A80B00D83}"/>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3" name="TextBox 2">
            <a:extLst>
              <a:ext uri="{FF2B5EF4-FFF2-40B4-BE49-F238E27FC236}">
                <a16:creationId xmlns:a16="http://schemas.microsoft.com/office/drawing/2014/main" id="{2699E70A-DE8F-846C-743B-EDB4C39D472C}"/>
              </a:ext>
            </a:extLst>
          </p:cNvPr>
          <p:cNvSpPr txBox="1"/>
          <p:nvPr/>
        </p:nvSpPr>
        <p:spPr>
          <a:xfrm>
            <a:off x="257174" y="911243"/>
            <a:ext cx="11649075" cy="392159"/>
          </a:xfrm>
          <a:prstGeom prst="rect">
            <a:avLst/>
          </a:prstGeom>
          <a:noFill/>
        </p:spPr>
        <p:txBody>
          <a:bodyPr wrap="square" rtlCol="0">
            <a:spAutoFit/>
          </a:bodyPr>
          <a:lstStyle/>
          <a:p>
            <a:pPr marL="0" marR="0">
              <a:lnSpc>
                <a:spcPct val="115000"/>
              </a:lnSpc>
              <a:spcAft>
                <a:spcPts val="10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final step is to calculate the temperature increase based on the total radiative forcing.</a:t>
            </a:r>
          </a:p>
        </p:txBody>
      </p:sp>
      <p:graphicFrame>
        <p:nvGraphicFramePr>
          <p:cNvPr id="5" name="Table 4">
            <a:extLst>
              <a:ext uri="{FF2B5EF4-FFF2-40B4-BE49-F238E27FC236}">
                <a16:creationId xmlns:a16="http://schemas.microsoft.com/office/drawing/2014/main" id="{B389C03D-BD9B-2F0A-DC03-D87BFDBE1316}"/>
              </a:ext>
            </a:extLst>
          </p:cNvPr>
          <p:cNvGraphicFramePr>
            <a:graphicFrameLocks noGrp="1"/>
          </p:cNvGraphicFramePr>
          <p:nvPr/>
        </p:nvGraphicFramePr>
        <p:xfrm>
          <a:off x="366713" y="1928188"/>
          <a:ext cx="11353797" cy="1719252"/>
        </p:xfrm>
        <a:graphic>
          <a:graphicData uri="http://schemas.openxmlformats.org/drawingml/2006/table">
            <a:tbl>
              <a:tblPr firstRow="1" bandRow="1">
                <a:tableStyleId>{5C22544A-7EE6-4342-B048-85BDC9FD1C3A}</a:tableStyleId>
              </a:tblPr>
              <a:tblGrid>
                <a:gridCol w="462458">
                  <a:extLst>
                    <a:ext uri="{9D8B030D-6E8A-4147-A177-3AD203B41FA5}">
                      <a16:colId xmlns:a16="http://schemas.microsoft.com/office/drawing/2014/main" val="2777676072"/>
                    </a:ext>
                  </a:extLst>
                </a:gridCol>
                <a:gridCol w="4104779">
                  <a:extLst>
                    <a:ext uri="{9D8B030D-6E8A-4147-A177-3AD203B41FA5}">
                      <a16:colId xmlns:a16="http://schemas.microsoft.com/office/drawing/2014/main" val="724880595"/>
                    </a:ext>
                  </a:extLst>
                </a:gridCol>
                <a:gridCol w="3672054">
                  <a:extLst>
                    <a:ext uri="{9D8B030D-6E8A-4147-A177-3AD203B41FA5}">
                      <a16:colId xmlns:a16="http://schemas.microsoft.com/office/drawing/2014/main" val="106215838"/>
                    </a:ext>
                  </a:extLst>
                </a:gridCol>
                <a:gridCol w="1075921">
                  <a:extLst>
                    <a:ext uri="{9D8B030D-6E8A-4147-A177-3AD203B41FA5}">
                      <a16:colId xmlns:a16="http://schemas.microsoft.com/office/drawing/2014/main" val="3240898311"/>
                    </a:ext>
                  </a:extLst>
                </a:gridCol>
                <a:gridCol w="990980">
                  <a:extLst>
                    <a:ext uri="{9D8B030D-6E8A-4147-A177-3AD203B41FA5}">
                      <a16:colId xmlns:a16="http://schemas.microsoft.com/office/drawing/2014/main" val="2354315788"/>
                    </a:ext>
                  </a:extLst>
                </a:gridCol>
                <a:gridCol w="1047605">
                  <a:extLst>
                    <a:ext uri="{9D8B030D-6E8A-4147-A177-3AD203B41FA5}">
                      <a16:colId xmlns:a16="http://schemas.microsoft.com/office/drawing/2014/main" val="3421081244"/>
                    </a:ext>
                  </a:extLst>
                </a:gridCol>
              </a:tblGrid>
              <a:tr h="370840">
                <a:tc>
                  <a:txBody>
                    <a:bodyPr/>
                    <a:lstStyle/>
                    <a:p>
                      <a:r>
                        <a:rPr lang="en-US" dirty="0"/>
                        <a:t>#</a:t>
                      </a:r>
                    </a:p>
                  </a:txBody>
                  <a:tcPr/>
                </a:tc>
                <a:tc>
                  <a:txBody>
                    <a:bodyPr/>
                    <a:lstStyle/>
                    <a:p>
                      <a:pPr algn="ctr"/>
                      <a:r>
                        <a:rPr lang="en-US" sz="1800" kern="100" dirty="0">
                          <a:latin typeface="Calibri" panose="020F0502020204030204" pitchFamily="34" charset="0"/>
                          <a:ea typeface="Calibri" panose="020F0502020204030204" pitchFamily="34" charset="0"/>
                          <a:cs typeface="Times New Roman" panose="02020603050405020304" pitchFamily="18" charset="0"/>
                        </a:rPr>
                        <a:t>Forcing Element</a:t>
                      </a:r>
                      <a:endParaRPr lang="en-US" dirty="0"/>
                    </a:p>
                  </a:txBody>
                  <a:tcPr/>
                </a:tc>
                <a:tc>
                  <a:txBody>
                    <a:bodyPr/>
                    <a:lstStyle/>
                    <a:p>
                      <a:pPr algn="ctr"/>
                      <a:r>
                        <a:rPr lang="en-US" dirty="0"/>
                        <a:t>Calculation</a:t>
                      </a:r>
                    </a:p>
                  </a:txBody>
                  <a:tcPr/>
                </a:tc>
                <a:tc>
                  <a:txBody>
                    <a:bodyPr/>
                    <a:lstStyle/>
                    <a:p>
                      <a:pPr algn="ctr"/>
                      <a:r>
                        <a:rPr lang="en-US" dirty="0"/>
                        <a:t>Units</a:t>
                      </a:r>
                    </a:p>
                  </a:txBody>
                  <a:tcPr/>
                </a:tc>
                <a:tc>
                  <a:txBody>
                    <a:bodyPr/>
                    <a:lstStyle/>
                    <a:p>
                      <a:pPr algn="ctr"/>
                      <a:r>
                        <a:rPr lang="en-US" dirty="0"/>
                        <a:t>2050</a:t>
                      </a:r>
                    </a:p>
                  </a:txBody>
                  <a:tcPr/>
                </a:tc>
                <a:tc>
                  <a:txBody>
                    <a:bodyPr/>
                    <a:lstStyle/>
                    <a:p>
                      <a:pPr algn="ctr"/>
                      <a:r>
                        <a:rPr lang="en-US" dirty="0"/>
                        <a:t>2100</a:t>
                      </a:r>
                    </a:p>
                  </a:txBody>
                  <a:tcPr/>
                </a:tc>
                <a:extLst>
                  <a:ext uri="{0D108BD9-81ED-4DB2-BD59-A6C34878D82A}">
                    <a16:rowId xmlns:a16="http://schemas.microsoft.com/office/drawing/2014/main" val="224620361"/>
                  </a:ext>
                </a:extLst>
              </a:tr>
              <a:tr h="370840">
                <a:tc>
                  <a:txBody>
                    <a:bodyPr/>
                    <a:lstStyle/>
                    <a:p>
                      <a:pPr algn="r"/>
                      <a:r>
                        <a:rPr lang="en-US" dirty="0"/>
                        <a:t>21</a:t>
                      </a:r>
                    </a:p>
                  </a:txBody>
                  <a:tcPr/>
                </a:tc>
                <a:tc>
                  <a:txBody>
                    <a:bodyPr/>
                    <a:lstStyle/>
                    <a:p>
                      <a:pPr marL="0" marR="0">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Total Radiative  Forcing</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0" dirty="0">
                          <a:solidFill>
                            <a:srgbClr val="000000"/>
                          </a:solidFill>
                          <a:effectLst/>
                          <a:latin typeface="+mn-lt"/>
                          <a:ea typeface="Calibri" panose="020F0502020204030204" pitchFamily="34" charset="0"/>
                          <a:cs typeface="Calibri" panose="020F0502020204030204" pitchFamily="34" charset="0"/>
                        </a:rPr>
                        <a:t>From Step 2</a:t>
                      </a:r>
                      <a:endParaRPr lang="en-US" sz="1800" kern="100" dirty="0">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ts val="1650"/>
                        </a:lnSpc>
                        <a:spcAft>
                          <a:spcPts val="1000"/>
                        </a:spcAft>
                      </a:pPr>
                      <a:r>
                        <a:rPr lang="en-US" sz="1800" kern="100" dirty="0">
                          <a:effectLst/>
                          <a:latin typeface="+mn-lt"/>
                          <a:ea typeface="Calibri" panose="020F0502020204030204" pitchFamily="34" charset="0"/>
                          <a:cs typeface="Calibri" panose="020F0502020204030204" pitchFamily="34" charset="0"/>
                        </a:rPr>
                        <a:t>W/m-2</a:t>
                      </a:r>
                    </a:p>
                  </a:txBody>
                  <a:tcPr marL="68580" marR="68580" marT="0" marB="0" anchor="ctr"/>
                </a:tc>
                <a:tc>
                  <a:txBody>
                    <a:bodyPr/>
                    <a:lstStyle/>
                    <a:p>
                      <a:pPr marL="0" marR="0" algn="r">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4.41</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4.62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785767"/>
                  </a:ext>
                </a:extLst>
              </a:tr>
              <a:tr h="606732">
                <a:tc>
                  <a:txBody>
                    <a:bodyPr/>
                    <a:lstStyle/>
                    <a:p>
                      <a:pPr algn="r"/>
                      <a:r>
                        <a:rPr lang="en-US" dirty="0"/>
                        <a:t>22</a:t>
                      </a:r>
                    </a:p>
                  </a:txBody>
                  <a:tcPr/>
                </a:tc>
                <a:tc>
                  <a:txBody>
                    <a:bodyPr/>
                    <a:lstStyle/>
                    <a:p>
                      <a:pPr marL="0" marR="0">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Climate Factor -  “CF”</a:t>
                      </a:r>
                    </a:p>
                    <a:p>
                      <a:pPr marL="0" marR="0" lvl="0" indent="0" algn="l" defTabSz="914400" rtl="0" eaLnBrk="1" fontAlgn="auto" latinLnBrk="0" hangingPunct="1">
                        <a:lnSpc>
                          <a:spcPts val="1650"/>
                        </a:lnSpc>
                        <a:spcBef>
                          <a:spcPts val="0"/>
                        </a:spcBef>
                        <a:spcAft>
                          <a:spcPts val="1000"/>
                        </a:spcAft>
                        <a:buClrTx/>
                        <a:buSzTx/>
                        <a:buFontTx/>
                        <a:buNone/>
                        <a:tabLst/>
                        <a:defRPr/>
                      </a:pPr>
                      <a:r>
                        <a:rPr lang="en-US" sz="1800" kern="0" dirty="0">
                          <a:solidFill>
                            <a:srgbClr val="000000"/>
                          </a:solidFill>
                          <a:effectLst/>
                          <a:latin typeface="+mn-lt"/>
                          <a:ea typeface="Times New Roman" panose="02020603050405020304" pitchFamily="18" charset="0"/>
                          <a:cs typeface="Calibri" panose="020F0502020204030204" pitchFamily="34" charset="0"/>
                        </a:rPr>
                        <a:t>(Ratio “Temp Increase”/”Total RF”) </a:t>
                      </a:r>
                    </a:p>
                  </a:txBody>
                  <a:tcPr marL="68580" marR="68580" marT="0" marB="0" anchor="ctr"/>
                </a:tc>
                <a:tc>
                  <a:txBody>
                    <a:bodyPr/>
                    <a:lstStyle/>
                    <a:p>
                      <a:pPr marL="0" marR="0" algn="ctr">
                        <a:lnSpc>
                          <a:spcPts val="1650"/>
                        </a:lnSpc>
                        <a:spcAft>
                          <a:spcPts val="1000"/>
                        </a:spcAft>
                        <a:buNone/>
                      </a:pPr>
                      <a:r>
                        <a:rPr lang="en-US" sz="1800" kern="100" dirty="0">
                          <a:effectLst/>
                          <a:latin typeface="+mn-lt"/>
                          <a:ea typeface="Calibri" panose="020F0502020204030204" pitchFamily="34" charset="0"/>
                          <a:cs typeface="Times New Roman" panose="02020603050405020304" pitchFamily="18" charset="0"/>
                        </a:rPr>
                        <a:t>Formula</a:t>
                      </a:r>
                    </a:p>
                  </a:txBody>
                  <a:tcPr marL="68580" marR="68580" marT="0" marB="0" anchor="ctr"/>
                </a:tc>
                <a:tc>
                  <a:txBody>
                    <a:bodyPr/>
                    <a:lstStyle/>
                    <a:p>
                      <a:pPr marL="0" marR="0" algn="ct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W/m-2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0">
                          <a:solidFill>
                            <a:srgbClr val="000000"/>
                          </a:solidFill>
                          <a:effectLst/>
                          <a:latin typeface="+mn-lt"/>
                          <a:ea typeface="Times New Roman" panose="02020603050405020304" pitchFamily="18" charset="0"/>
                          <a:cs typeface="Calibri" panose="020F0502020204030204" pitchFamily="34" charset="0"/>
                        </a:rPr>
                        <a:t>0.48</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0">
                          <a:solidFill>
                            <a:srgbClr val="000000"/>
                          </a:solidFill>
                          <a:effectLst/>
                          <a:latin typeface="+mn-lt"/>
                          <a:ea typeface="Times New Roman" panose="02020603050405020304" pitchFamily="18" charset="0"/>
                          <a:cs typeface="Calibri" panose="020F0502020204030204" pitchFamily="34" charset="0"/>
                        </a:rPr>
                        <a:t>0.57</a:t>
                      </a:r>
                      <a:endParaRPr lang="en-US" sz="1800" kern="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2257548"/>
                  </a:ext>
                </a:extLst>
              </a:tr>
              <a:tr h="370840">
                <a:tc>
                  <a:txBody>
                    <a:bodyPr/>
                    <a:lstStyle/>
                    <a:p>
                      <a:pPr algn="r"/>
                      <a:r>
                        <a:rPr lang="en-US" dirty="0"/>
                        <a:t>23</a:t>
                      </a:r>
                    </a:p>
                  </a:txBody>
                  <a:tcPr/>
                </a:tc>
                <a:tc>
                  <a:txBody>
                    <a:bodyPr/>
                    <a:lstStyle/>
                    <a:p>
                      <a:pPr marL="0" marR="0">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Temperature Increase</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50"/>
                        </a:lnSpc>
                        <a:spcAft>
                          <a:spcPts val="1000"/>
                        </a:spcAft>
                        <a:buNone/>
                      </a:pPr>
                      <a:r>
                        <a:rPr lang="en-US" sz="1800" kern="100" dirty="0">
                          <a:effectLst/>
                          <a:latin typeface="+mn-lt"/>
                          <a:ea typeface="Calibri" panose="020F0502020204030204" pitchFamily="34" charset="0"/>
                          <a:cs typeface="Times New Roman" panose="02020603050405020304" pitchFamily="18" charset="0"/>
                        </a:rPr>
                        <a:t>Calculation: </a:t>
                      </a:r>
                      <a:r>
                        <a:rPr lang="en-US" sz="1800" kern="0" dirty="0">
                          <a:solidFill>
                            <a:srgbClr val="000000"/>
                          </a:solidFill>
                          <a:effectLst/>
                          <a:latin typeface="+mn-lt"/>
                          <a:ea typeface="Times New Roman" panose="02020603050405020304" pitchFamily="18" charset="0"/>
                          <a:cs typeface="Calibri" panose="020F0502020204030204" pitchFamily="34" charset="0"/>
                        </a:rPr>
                        <a:t>Clim. Factor  * Total RF</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50"/>
                        </a:lnSpc>
                        <a:spcAft>
                          <a:spcPts val="1000"/>
                        </a:spcAft>
                        <a:buNone/>
                      </a:pPr>
                      <a:r>
                        <a:rPr lang="en-US" sz="1800" kern="100" dirty="0">
                          <a:solidFill>
                            <a:srgbClr val="000000"/>
                          </a:solidFill>
                          <a:effectLst/>
                          <a:latin typeface="+mn-lt"/>
                          <a:ea typeface="Calibri" panose="020F0502020204030204" pitchFamily="34" charset="0"/>
                          <a:cs typeface="Calibri" panose="020F0502020204030204" pitchFamily="34" charset="0"/>
                        </a:rPr>
                        <a:t>W/m-2</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2.15</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650"/>
                        </a:lnSpc>
                        <a:spcAft>
                          <a:spcPts val="10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2.63</a:t>
                      </a:r>
                      <a:endParaRPr lang="en-US" sz="18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0941949"/>
                  </a:ext>
                </a:extLst>
              </a:tr>
            </a:tbl>
          </a:graphicData>
        </a:graphic>
      </p:graphicFrame>
      <p:sp>
        <p:nvSpPr>
          <p:cNvPr id="4" name="Slide Number Placeholder 3">
            <a:extLst>
              <a:ext uri="{FF2B5EF4-FFF2-40B4-BE49-F238E27FC236}">
                <a16:creationId xmlns:a16="http://schemas.microsoft.com/office/drawing/2014/main" id="{75CFF38D-1063-BB7D-AD4F-02BD9F1DEF16}"/>
              </a:ext>
            </a:extLst>
          </p:cNvPr>
          <p:cNvSpPr>
            <a:spLocks noGrp="1"/>
          </p:cNvSpPr>
          <p:nvPr>
            <p:ph type="sldNum" sz="quarter" idx="12"/>
          </p:nvPr>
        </p:nvSpPr>
        <p:spPr/>
        <p:txBody>
          <a:bodyPr/>
          <a:lstStyle/>
          <a:p>
            <a:fld id="{B1719CA8-C6A8-4743-A686-2A80CA3256FA}" type="slidenum">
              <a:rPr lang="en-US" smtClean="0"/>
              <a:t>28</a:t>
            </a:fld>
            <a:endParaRPr lang="en-US"/>
          </a:p>
        </p:txBody>
      </p:sp>
    </p:spTree>
    <p:extLst>
      <p:ext uri="{BB962C8B-B14F-4D97-AF65-F5344CB8AC3E}">
        <p14:creationId xmlns:p14="http://schemas.microsoft.com/office/powerpoint/2010/main" val="11908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C5A0A-4513-4814-F400-1B48FC4B8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77D67-2DE5-8408-FDF2-831037FF1F89}"/>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3" name="TextBox 2">
            <a:extLst>
              <a:ext uri="{FF2B5EF4-FFF2-40B4-BE49-F238E27FC236}">
                <a16:creationId xmlns:a16="http://schemas.microsoft.com/office/drawing/2014/main" id="{032372BB-B2B4-B177-B00E-3BB869CF5863}"/>
              </a:ext>
            </a:extLst>
          </p:cNvPr>
          <p:cNvSpPr txBox="1"/>
          <p:nvPr/>
        </p:nvSpPr>
        <p:spPr>
          <a:xfrm>
            <a:off x="257174" y="911243"/>
            <a:ext cx="11649075" cy="392159"/>
          </a:xfrm>
          <a:prstGeom prst="rect">
            <a:avLst/>
          </a:prstGeom>
          <a:noFill/>
        </p:spPr>
        <p:txBody>
          <a:bodyPr wrap="square" rtlCol="0">
            <a:spAutoFit/>
          </a:bodyPr>
          <a:lstStyle/>
          <a:p>
            <a:pPr marL="0" marR="0">
              <a:lnSpc>
                <a:spcPct val="115000"/>
              </a:lnSpc>
              <a:spcAft>
                <a:spcPts val="10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following two graphs show the relationshi</a:t>
            </a:r>
            <a:r>
              <a:rPr lang="en-US" kern="100" dirty="0">
                <a:latin typeface="Calibri" panose="020F0502020204030204" pitchFamily="34" charset="0"/>
                <a:ea typeface="Calibri" panose="020F0502020204030204" pitchFamily="34" charset="0"/>
                <a:cs typeface="Times New Roman" panose="02020603050405020304" pitchFamily="18" charset="0"/>
              </a:rPr>
              <a:t>p between radiative forcing and temperature for various CO2 concentrations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13E2A051-4893-2A45-7AE2-822E2B2375D4}"/>
              </a:ext>
            </a:extLst>
          </p:cNvPr>
          <p:cNvGraphicFramePr>
            <a:graphicFrameLocks/>
          </p:cNvGraphicFramePr>
          <p:nvPr>
            <p:extLst>
              <p:ext uri="{D42A27DB-BD31-4B8C-83A1-F6EECF244321}">
                <p14:modId xmlns:p14="http://schemas.microsoft.com/office/powerpoint/2010/main" val="1958023490"/>
              </p:ext>
            </p:extLst>
          </p:nvPr>
        </p:nvGraphicFramePr>
        <p:xfrm>
          <a:off x="519112" y="1743074"/>
          <a:ext cx="5072063" cy="4524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96C03FB-11B0-038E-3EF7-2E0A1AD72921}"/>
              </a:ext>
            </a:extLst>
          </p:cNvPr>
          <p:cNvGraphicFramePr>
            <a:graphicFrameLocks/>
          </p:cNvGraphicFramePr>
          <p:nvPr>
            <p:extLst>
              <p:ext uri="{D42A27DB-BD31-4B8C-83A1-F6EECF244321}">
                <p14:modId xmlns:p14="http://schemas.microsoft.com/office/powerpoint/2010/main" val="3046628387"/>
              </p:ext>
            </p:extLst>
          </p:nvPr>
        </p:nvGraphicFramePr>
        <p:xfrm>
          <a:off x="5981700" y="1743074"/>
          <a:ext cx="5163819" cy="4524374"/>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5A3BC04F-25EF-E1EE-97B4-84A8605F36A8}"/>
              </a:ext>
            </a:extLst>
          </p:cNvPr>
          <p:cNvSpPr>
            <a:spLocks noGrp="1"/>
          </p:cNvSpPr>
          <p:nvPr>
            <p:ph type="sldNum" sz="quarter" idx="12"/>
          </p:nvPr>
        </p:nvSpPr>
        <p:spPr/>
        <p:txBody>
          <a:bodyPr/>
          <a:lstStyle/>
          <a:p>
            <a:fld id="{B1719CA8-C6A8-4743-A686-2A80CA3256FA}" type="slidenum">
              <a:rPr lang="en-US" smtClean="0"/>
              <a:t>29</a:t>
            </a:fld>
            <a:endParaRPr lang="en-US"/>
          </a:p>
        </p:txBody>
      </p:sp>
    </p:spTree>
    <p:extLst>
      <p:ext uri="{BB962C8B-B14F-4D97-AF65-F5344CB8AC3E}">
        <p14:creationId xmlns:p14="http://schemas.microsoft.com/office/powerpoint/2010/main" val="352638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BEE1-BB90-5555-5970-B1741F2CF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B316A-BDA0-E2BB-D208-821066121B05}"/>
              </a:ext>
            </a:extLst>
          </p:cNvPr>
          <p:cNvSpPr>
            <a:spLocks noGrp="1"/>
          </p:cNvSpPr>
          <p:nvPr>
            <p:ph type="title"/>
          </p:nvPr>
        </p:nvSpPr>
        <p:spPr/>
        <p:txBody>
          <a:bodyPr/>
          <a:lstStyle/>
          <a:p>
            <a:r>
              <a:rPr lang="en-US" dirty="0"/>
              <a:t>A “Simple” Request</a:t>
            </a:r>
          </a:p>
        </p:txBody>
      </p:sp>
      <p:pic>
        <p:nvPicPr>
          <p:cNvPr id="5" name="Content Placeholder 4">
            <a:extLst>
              <a:ext uri="{FF2B5EF4-FFF2-40B4-BE49-F238E27FC236}">
                <a16:creationId xmlns:a16="http://schemas.microsoft.com/office/drawing/2014/main" id="{FDE00DEF-E5E0-5A7C-2EB1-804DA906E241}"/>
              </a:ext>
            </a:extLst>
          </p:cNvPr>
          <p:cNvPicPr>
            <a:picLocks noGrp="1" noChangeAspect="1"/>
          </p:cNvPicPr>
          <p:nvPr>
            <p:ph idx="1"/>
          </p:nvPr>
        </p:nvPicPr>
        <p:blipFill>
          <a:blip r:embed="rId3"/>
          <a:stretch>
            <a:fillRect/>
          </a:stretch>
        </p:blipFill>
        <p:spPr>
          <a:xfrm>
            <a:off x="947737" y="1972469"/>
            <a:ext cx="2924175" cy="3333750"/>
          </a:xfrm>
        </p:spPr>
      </p:pic>
      <p:sp>
        <p:nvSpPr>
          <p:cNvPr id="3" name="TextBox 2">
            <a:extLst>
              <a:ext uri="{FF2B5EF4-FFF2-40B4-BE49-F238E27FC236}">
                <a16:creationId xmlns:a16="http://schemas.microsoft.com/office/drawing/2014/main" id="{D3DB2422-CF32-2210-1156-3FC7D40224AC}"/>
              </a:ext>
            </a:extLst>
          </p:cNvPr>
          <p:cNvSpPr txBox="1"/>
          <p:nvPr/>
        </p:nvSpPr>
        <p:spPr>
          <a:xfrm>
            <a:off x="4848225" y="2085975"/>
            <a:ext cx="5476875" cy="1477328"/>
          </a:xfrm>
          <a:prstGeom prst="rect">
            <a:avLst/>
          </a:prstGeom>
          <a:noFill/>
        </p:spPr>
        <p:txBody>
          <a:bodyPr wrap="square" rtlCol="0">
            <a:spAutoFit/>
          </a:bodyPr>
          <a:lstStyle/>
          <a:p>
            <a:r>
              <a:rPr lang="en-US" dirty="0"/>
              <a:t>Are there simple computer tools that can be used to estimate the amount of solar radiation management that would be needed to limit the temperature increase to 1.5</a:t>
            </a:r>
            <a:r>
              <a:rPr lang="en-US" b="0" i="0" dirty="0">
                <a:solidFill>
                  <a:srgbClr val="000000"/>
                </a:solidFill>
                <a:effectLst/>
                <a:latin typeface="Calibri" panose="020F0502020204030204" pitchFamily="34" charset="0"/>
              </a:rPr>
              <a:t>°</a:t>
            </a:r>
            <a:r>
              <a:rPr lang="en-US" dirty="0"/>
              <a:t>C in 2100 for the HPAC CO2 emissions pathway?</a:t>
            </a:r>
          </a:p>
        </p:txBody>
      </p:sp>
      <p:sp>
        <p:nvSpPr>
          <p:cNvPr id="4" name="Slide Number Placeholder 3">
            <a:extLst>
              <a:ext uri="{FF2B5EF4-FFF2-40B4-BE49-F238E27FC236}">
                <a16:creationId xmlns:a16="http://schemas.microsoft.com/office/drawing/2014/main" id="{6512582C-AB99-48E4-4B92-376B301D4CF0}"/>
              </a:ext>
            </a:extLst>
          </p:cNvPr>
          <p:cNvSpPr>
            <a:spLocks noGrp="1"/>
          </p:cNvSpPr>
          <p:nvPr>
            <p:ph type="sldNum" sz="quarter" idx="12"/>
          </p:nvPr>
        </p:nvSpPr>
        <p:spPr/>
        <p:txBody>
          <a:bodyPr/>
          <a:lstStyle/>
          <a:p>
            <a:fld id="{B1719CA8-C6A8-4743-A686-2A80CA3256FA}" type="slidenum">
              <a:rPr lang="en-US" smtClean="0"/>
              <a:t>3</a:t>
            </a:fld>
            <a:endParaRPr lang="en-US"/>
          </a:p>
        </p:txBody>
      </p:sp>
    </p:spTree>
    <p:extLst>
      <p:ext uri="{BB962C8B-B14F-4D97-AF65-F5344CB8AC3E}">
        <p14:creationId xmlns:p14="http://schemas.microsoft.com/office/powerpoint/2010/main" val="1612286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E0923-0B0A-B92E-C554-375CD8174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F918E-F6F1-B3B7-91CA-8B4A058FF380}"/>
              </a:ext>
            </a:extLst>
          </p:cNvPr>
          <p:cNvSpPr>
            <a:spLocks noGrp="1"/>
          </p:cNvSpPr>
          <p:nvPr>
            <p:ph type="title"/>
          </p:nvPr>
        </p:nvSpPr>
        <p:spPr>
          <a:xfrm>
            <a:off x="752475" y="-39802"/>
            <a:ext cx="10515600" cy="1325563"/>
          </a:xfrm>
        </p:spPr>
        <p:txBody>
          <a:bodyPr/>
          <a:lstStyle/>
          <a:p>
            <a:pPr algn="ctr"/>
            <a:r>
              <a:rPr lang="en-US" dirty="0"/>
              <a:t>Simple Temperature Forecast Model</a:t>
            </a:r>
          </a:p>
        </p:txBody>
      </p:sp>
      <p:sp>
        <p:nvSpPr>
          <p:cNvPr id="3" name="TextBox 2">
            <a:extLst>
              <a:ext uri="{FF2B5EF4-FFF2-40B4-BE49-F238E27FC236}">
                <a16:creationId xmlns:a16="http://schemas.microsoft.com/office/drawing/2014/main" id="{DB95B47C-B9C5-9199-AC06-08E2032B5128}"/>
              </a:ext>
            </a:extLst>
          </p:cNvPr>
          <p:cNvSpPr txBox="1"/>
          <p:nvPr/>
        </p:nvSpPr>
        <p:spPr>
          <a:xfrm>
            <a:off x="257174" y="911243"/>
            <a:ext cx="11649075" cy="392159"/>
          </a:xfrm>
          <a:prstGeom prst="rect">
            <a:avLst/>
          </a:prstGeom>
          <a:noFill/>
        </p:spPr>
        <p:txBody>
          <a:bodyPr wrap="square" rtlCol="0">
            <a:spAutoFit/>
          </a:bodyPr>
          <a:lstStyle/>
          <a:p>
            <a:pPr marL="0" marR="0">
              <a:lnSpc>
                <a:spcPct val="115000"/>
              </a:lnSpc>
              <a:spcAft>
                <a:spcPts val="10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following two graphs show the relationshi</a:t>
            </a:r>
            <a:r>
              <a:rPr lang="en-US" kern="100" dirty="0">
                <a:latin typeface="Calibri" panose="020F0502020204030204" pitchFamily="34" charset="0"/>
                <a:ea typeface="Calibri" panose="020F0502020204030204" pitchFamily="34" charset="0"/>
                <a:cs typeface="Times New Roman" panose="02020603050405020304" pitchFamily="18" charset="0"/>
              </a:rPr>
              <a:t>p between radiative forcing and temperature for various CO2 concentrations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84EBF6E1-1485-B44A-7AE2-EF905A4396AD}"/>
              </a:ext>
            </a:extLst>
          </p:cNvPr>
          <p:cNvGraphicFramePr>
            <a:graphicFrameLocks/>
          </p:cNvGraphicFramePr>
          <p:nvPr>
            <p:extLst>
              <p:ext uri="{D42A27DB-BD31-4B8C-83A1-F6EECF244321}">
                <p14:modId xmlns:p14="http://schemas.microsoft.com/office/powerpoint/2010/main" val="1038674416"/>
              </p:ext>
            </p:extLst>
          </p:nvPr>
        </p:nvGraphicFramePr>
        <p:xfrm>
          <a:off x="519112" y="1743074"/>
          <a:ext cx="5072063" cy="4524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C97128E9-D505-096D-205E-5E0815D697D7}"/>
              </a:ext>
            </a:extLst>
          </p:cNvPr>
          <p:cNvGraphicFramePr>
            <a:graphicFrameLocks/>
          </p:cNvGraphicFramePr>
          <p:nvPr>
            <p:extLst>
              <p:ext uri="{D42A27DB-BD31-4B8C-83A1-F6EECF244321}">
                <p14:modId xmlns:p14="http://schemas.microsoft.com/office/powerpoint/2010/main" val="2865643671"/>
              </p:ext>
            </p:extLst>
          </p:nvPr>
        </p:nvGraphicFramePr>
        <p:xfrm>
          <a:off x="5981701" y="1743074"/>
          <a:ext cx="5286374" cy="4524374"/>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a:extLst>
              <a:ext uri="{FF2B5EF4-FFF2-40B4-BE49-F238E27FC236}">
                <a16:creationId xmlns:a16="http://schemas.microsoft.com/office/drawing/2014/main" id="{E6072A28-8436-0A9F-A3E3-F2FD5D464993}"/>
              </a:ext>
            </a:extLst>
          </p:cNvPr>
          <p:cNvSpPr/>
          <p:nvPr/>
        </p:nvSpPr>
        <p:spPr>
          <a:xfrm>
            <a:off x="2164080" y="3139327"/>
            <a:ext cx="416560" cy="386193"/>
          </a:xfrm>
          <a:prstGeom prst="ellipse">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C79BFF1-B8A6-6A9E-A3AD-49BDBCBA748A}"/>
              </a:ext>
            </a:extLst>
          </p:cNvPr>
          <p:cNvCxnSpPr>
            <a:cxnSpLocks/>
          </p:cNvCxnSpPr>
          <p:nvPr/>
        </p:nvCxnSpPr>
        <p:spPr>
          <a:xfrm flipH="1" flipV="1">
            <a:off x="2428240" y="3596640"/>
            <a:ext cx="152400" cy="235011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A7B164C1-BA8E-F1C6-AA97-6864BBBEE2B7}"/>
              </a:ext>
            </a:extLst>
          </p:cNvPr>
          <p:cNvSpPr>
            <a:spLocks noGrp="1"/>
          </p:cNvSpPr>
          <p:nvPr>
            <p:ph type="sldNum" sz="quarter" idx="12"/>
          </p:nvPr>
        </p:nvSpPr>
        <p:spPr/>
        <p:txBody>
          <a:bodyPr/>
          <a:lstStyle/>
          <a:p>
            <a:fld id="{B1719CA8-C6A8-4743-A686-2A80CA3256FA}" type="slidenum">
              <a:rPr lang="en-US" smtClean="0"/>
              <a:t>30</a:t>
            </a:fld>
            <a:endParaRPr lang="en-US"/>
          </a:p>
        </p:txBody>
      </p:sp>
    </p:spTree>
    <p:extLst>
      <p:ext uri="{BB962C8B-B14F-4D97-AF65-F5344CB8AC3E}">
        <p14:creationId xmlns:p14="http://schemas.microsoft.com/office/powerpoint/2010/main" val="2442830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160F2-FCCD-DDB5-5FCF-0A5FE0172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42F08-9441-D7CD-911B-DB8CC95899FE}"/>
              </a:ext>
            </a:extLst>
          </p:cNvPr>
          <p:cNvSpPr>
            <a:spLocks noGrp="1"/>
          </p:cNvSpPr>
          <p:nvPr>
            <p:ph type="title"/>
          </p:nvPr>
        </p:nvSpPr>
        <p:spPr>
          <a:xfrm>
            <a:off x="929640" y="0"/>
            <a:ext cx="10515600" cy="1325563"/>
          </a:xfrm>
        </p:spPr>
        <p:txBody>
          <a:bodyPr/>
          <a:lstStyle/>
          <a:p>
            <a:r>
              <a:rPr lang="en-US" dirty="0"/>
              <a:t>Projections, Scenarios, and Pathways</a:t>
            </a:r>
          </a:p>
        </p:txBody>
      </p:sp>
      <p:sp>
        <p:nvSpPr>
          <p:cNvPr id="5" name="Content Placeholder 4">
            <a:extLst>
              <a:ext uri="{FF2B5EF4-FFF2-40B4-BE49-F238E27FC236}">
                <a16:creationId xmlns:a16="http://schemas.microsoft.com/office/drawing/2014/main" id="{ED2460F0-0347-FB5E-E931-E8952E9376C7}"/>
              </a:ext>
            </a:extLst>
          </p:cNvPr>
          <p:cNvSpPr>
            <a:spLocks noGrp="1"/>
          </p:cNvSpPr>
          <p:nvPr>
            <p:ph idx="1"/>
          </p:nvPr>
        </p:nvSpPr>
        <p:spPr>
          <a:xfrm>
            <a:off x="762000" y="1325562"/>
            <a:ext cx="10515600" cy="5217477"/>
          </a:xfrm>
        </p:spPr>
        <p:txBody>
          <a:bodyPr>
            <a:normAutofit fontScale="92500"/>
          </a:bodyPr>
          <a:lstStyle/>
          <a:p>
            <a:pPr marL="0" indent="0">
              <a:buNone/>
            </a:pPr>
            <a:r>
              <a:rPr lang="en-US" sz="3600" spc="10" dirty="0">
                <a:solidFill>
                  <a:srgbClr val="001D35"/>
                </a:solidFill>
                <a:effectLst/>
                <a:ea typeface="Times New Roman" panose="02020603050405020304" pitchFamily="18" charset="0"/>
              </a:rPr>
              <a:t>“Prediction is very difficult, especially if it's about the future!” Neils Bohr</a:t>
            </a:r>
          </a:p>
          <a:p>
            <a:pPr marL="0" indent="0">
              <a:buNone/>
            </a:pPr>
            <a:endParaRPr lang="en-US" sz="3600" spc="10" dirty="0">
              <a:solidFill>
                <a:srgbClr val="001D35"/>
              </a:solidFill>
              <a:effectLst/>
              <a:ea typeface="Times New Roman" panose="02020603050405020304" pitchFamily="18" charset="0"/>
            </a:endParaRPr>
          </a:p>
          <a:p>
            <a:pPr marL="0" indent="0">
              <a:buNone/>
            </a:pPr>
            <a:r>
              <a:rPr lang="en-US" sz="2800" dirty="0">
                <a:effectLst/>
                <a:ea typeface="Times New Roman" panose="02020603050405020304" pitchFamily="18" charset="0"/>
              </a:rPr>
              <a:t>Climate scientists use complex computer models to forecast possible future temperature increases based on assumptions about governmental climate policies, population and GDP growth, energy prices, etc.  </a:t>
            </a:r>
            <a:r>
              <a:rPr lang="en-US" dirty="0">
                <a:ea typeface="Times New Roman" panose="02020603050405020304" pitchFamily="18" charset="0"/>
              </a:rPr>
              <a:t>Since the temperature increase is due primarily to a change in radiative forcing, the output of all the model runs can include emission pathways for the various greenhouse gases, aerosols, etc.</a:t>
            </a:r>
          </a:p>
          <a:p>
            <a:pPr marL="0" indent="0">
              <a:buNone/>
            </a:pPr>
            <a:endParaRPr lang="en-US" dirty="0">
              <a:ea typeface="Times New Roman" panose="02020603050405020304" pitchFamily="18" charset="0"/>
            </a:endParaRPr>
          </a:p>
          <a:p>
            <a:pPr marL="0" indent="0">
              <a:buNone/>
            </a:pPr>
            <a:r>
              <a:rPr lang="en-US" dirty="0"/>
              <a:t>The Scenario Explorer allows users to both explore these emissions pathways  and to develop additional pathways.  </a:t>
            </a:r>
          </a:p>
        </p:txBody>
      </p:sp>
      <p:sp>
        <p:nvSpPr>
          <p:cNvPr id="3" name="Slide Number Placeholder 2">
            <a:extLst>
              <a:ext uri="{FF2B5EF4-FFF2-40B4-BE49-F238E27FC236}">
                <a16:creationId xmlns:a16="http://schemas.microsoft.com/office/drawing/2014/main" id="{AE149B28-603E-8A0B-B9F9-9C06E49DDF52}"/>
              </a:ext>
            </a:extLst>
          </p:cNvPr>
          <p:cNvSpPr>
            <a:spLocks noGrp="1"/>
          </p:cNvSpPr>
          <p:nvPr>
            <p:ph type="sldNum" sz="quarter" idx="12"/>
          </p:nvPr>
        </p:nvSpPr>
        <p:spPr/>
        <p:txBody>
          <a:bodyPr/>
          <a:lstStyle/>
          <a:p>
            <a:fld id="{B1719CA8-C6A8-4743-A686-2A80CA3256FA}" type="slidenum">
              <a:rPr lang="en-US" smtClean="0"/>
              <a:t>31</a:t>
            </a:fld>
            <a:endParaRPr lang="en-US"/>
          </a:p>
        </p:txBody>
      </p:sp>
    </p:spTree>
    <p:extLst>
      <p:ext uri="{BB962C8B-B14F-4D97-AF65-F5344CB8AC3E}">
        <p14:creationId xmlns:p14="http://schemas.microsoft.com/office/powerpoint/2010/main" val="2753657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EE53D-FE5B-8FCB-8496-A2DF8A3EF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3F00C-BD83-1330-0F29-FF831601E8C4}"/>
              </a:ext>
            </a:extLst>
          </p:cNvPr>
          <p:cNvSpPr>
            <a:spLocks noGrp="1"/>
          </p:cNvSpPr>
          <p:nvPr>
            <p:ph type="title"/>
          </p:nvPr>
        </p:nvSpPr>
        <p:spPr>
          <a:xfrm>
            <a:off x="929640" y="0"/>
            <a:ext cx="10515600" cy="1325563"/>
          </a:xfrm>
        </p:spPr>
        <p:txBody>
          <a:bodyPr/>
          <a:lstStyle/>
          <a:p>
            <a:r>
              <a:rPr lang="en-US" dirty="0"/>
              <a:t>Projections, Scenarios, and Pathways</a:t>
            </a:r>
          </a:p>
        </p:txBody>
      </p:sp>
      <p:sp>
        <p:nvSpPr>
          <p:cNvPr id="3" name="Content Placeholder 2">
            <a:extLst>
              <a:ext uri="{FF2B5EF4-FFF2-40B4-BE49-F238E27FC236}">
                <a16:creationId xmlns:a16="http://schemas.microsoft.com/office/drawing/2014/main" id="{78F92CC0-B031-F656-042A-F1F141FAB468}"/>
              </a:ext>
            </a:extLst>
          </p:cNvPr>
          <p:cNvSpPr>
            <a:spLocks noGrp="1"/>
          </p:cNvSpPr>
          <p:nvPr>
            <p:ph idx="1"/>
          </p:nvPr>
        </p:nvSpPr>
        <p:spPr>
          <a:xfrm>
            <a:off x="502920" y="1103248"/>
            <a:ext cx="11430000" cy="5571871"/>
          </a:xfrm>
        </p:spPr>
        <p:txBody>
          <a:bodyPr/>
          <a:lstStyle/>
          <a:p>
            <a:r>
              <a:rPr lang="en-US" dirty="0">
                <a:solidFill>
                  <a:srgbClr val="000000"/>
                </a:solidFill>
                <a:latin typeface="Calibri" panose="020F0502020204030204" pitchFamily="34" charset="0"/>
              </a:rPr>
              <a:t>Projections</a:t>
            </a:r>
          </a:p>
          <a:p>
            <a:pPr lvl="1"/>
            <a:r>
              <a:rPr lang="en-US" b="0" i="0" dirty="0">
                <a:solidFill>
                  <a:srgbClr val="000000"/>
                </a:solidFill>
                <a:effectLst/>
                <a:latin typeface="Calibri" panose="020F0502020204030204" pitchFamily="34" charset="0"/>
              </a:rPr>
              <a:t>Based on current and expected governmental policies and commitments (e.g., NDCs)</a:t>
            </a:r>
          </a:p>
          <a:p>
            <a:pPr lvl="1"/>
            <a:r>
              <a:rPr lang="en-US" b="0" i="0" dirty="0">
                <a:solidFill>
                  <a:srgbClr val="000000"/>
                </a:solidFill>
                <a:effectLst/>
                <a:latin typeface="Calibri" panose="020F0502020204030204" pitchFamily="34" charset="0"/>
              </a:rPr>
              <a:t>Often allow for variation is some components (e.g</a:t>
            </a:r>
            <a:r>
              <a:rPr lang="en-US" dirty="0">
                <a:solidFill>
                  <a:srgbClr val="000000"/>
                </a:solidFill>
                <a:latin typeface="Calibri" panose="020F0502020204030204" pitchFamily="34" charset="0"/>
              </a:rPr>
              <a:t>., energy prices)</a:t>
            </a:r>
            <a:endParaRPr lang="en-US" b="0" i="0" dirty="0">
              <a:solidFill>
                <a:srgbClr val="000000"/>
              </a:solidFill>
              <a:effectLst/>
              <a:latin typeface="Calibri" panose="020F0502020204030204" pitchFamily="34" charset="0"/>
            </a:endParaRPr>
          </a:p>
          <a:p>
            <a:pPr lvl="1"/>
            <a:r>
              <a:rPr lang="en-US" b="0" i="0" dirty="0">
                <a:solidFill>
                  <a:srgbClr val="000000"/>
                </a:solidFill>
                <a:effectLst/>
                <a:latin typeface="Calibri" panose="020F0502020204030204" pitchFamily="34" charset="0"/>
              </a:rPr>
              <a:t>Short term (e.g., through 2050)</a:t>
            </a:r>
            <a:endParaRPr lang="en-US" dirty="0"/>
          </a:p>
        </p:txBody>
      </p:sp>
      <p:sp>
        <p:nvSpPr>
          <p:cNvPr id="4" name="Slide Number Placeholder 3">
            <a:extLst>
              <a:ext uri="{FF2B5EF4-FFF2-40B4-BE49-F238E27FC236}">
                <a16:creationId xmlns:a16="http://schemas.microsoft.com/office/drawing/2014/main" id="{D21CF991-61FE-1A3A-DFC7-0BE8D5C40EEA}"/>
              </a:ext>
            </a:extLst>
          </p:cNvPr>
          <p:cNvSpPr>
            <a:spLocks noGrp="1"/>
          </p:cNvSpPr>
          <p:nvPr>
            <p:ph type="sldNum" sz="quarter" idx="12"/>
          </p:nvPr>
        </p:nvSpPr>
        <p:spPr/>
        <p:txBody>
          <a:bodyPr/>
          <a:lstStyle/>
          <a:p>
            <a:fld id="{B1719CA8-C6A8-4743-A686-2A80CA3256FA}" type="slidenum">
              <a:rPr lang="en-US" smtClean="0"/>
              <a:t>32</a:t>
            </a:fld>
            <a:endParaRPr lang="en-US"/>
          </a:p>
        </p:txBody>
      </p:sp>
    </p:spTree>
    <p:extLst>
      <p:ext uri="{BB962C8B-B14F-4D97-AF65-F5344CB8AC3E}">
        <p14:creationId xmlns:p14="http://schemas.microsoft.com/office/powerpoint/2010/main" val="4022022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E640-9D96-1BDE-0F51-63E55C488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6563A-478F-694F-585A-DDC1ED90B392}"/>
              </a:ext>
            </a:extLst>
          </p:cNvPr>
          <p:cNvSpPr>
            <a:spLocks noGrp="1"/>
          </p:cNvSpPr>
          <p:nvPr>
            <p:ph type="title"/>
          </p:nvPr>
        </p:nvSpPr>
        <p:spPr>
          <a:xfrm>
            <a:off x="929640" y="0"/>
            <a:ext cx="10515600" cy="1325563"/>
          </a:xfrm>
        </p:spPr>
        <p:txBody>
          <a:bodyPr/>
          <a:lstStyle/>
          <a:p>
            <a:r>
              <a:rPr lang="en-US" dirty="0"/>
              <a:t>Projections, Scenarios, and Pathways</a:t>
            </a:r>
          </a:p>
        </p:txBody>
      </p:sp>
      <p:sp>
        <p:nvSpPr>
          <p:cNvPr id="3" name="Content Placeholder 2">
            <a:extLst>
              <a:ext uri="{FF2B5EF4-FFF2-40B4-BE49-F238E27FC236}">
                <a16:creationId xmlns:a16="http://schemas.microsoft.com/office/drawing/2014/main" id="{3429EA41-29B1-1F1C-0CEC-038B3860FBFF}"/>
              </a:ext>
            </a:extLst>
          </p:cNvPr>
          <p:cNvSpPr>
            <a:spLocks noGrp="1"/>
          </p:cNvSpPr>
          <p:nvPr>
            <p:ph idx="1"/>
          </p:nvPr>
        </p:nvSpPr>
        <p:spPr>
          <a:xfrm>
            <a:off x="502920" y="1103248"/>
            <a:ext cx="11430000" cy="5571871"/>
          </a:xfrm>
        </p:spPr>
        <p:txBody>
          <a:bodyPr/>
          <a:lstStyle/>
          <a:p>
            <a:r>
              <a:rPr lang="en-US" dirty="0">
                <a:solidFill>
                  <a:srgbClr val="000000"/>
                </a:solidFill>
                <a:latin typeface="Calibri" panose="020F0502020204030204" pitchFamily="34" charset="0"/>
              </a:rPr>
              <a:t>Projections</a:t>
            </a:r>
          </a:p>
          <a:p>
            <a:pPr lvl="1"/>
            <a:r>
              <a:rPr lang="en-US" b="0" i="0" dirty="0">
                <a:solidFill>
                  <a:srgbClr val="000000"/>
                </a:solidFill>
                <a:effectLst/>
                <a:latin typeface="Calibri" panose="020F0502020204030204" pitchFamily="34" charset="0"/>
              </a:rPr>
              <a:t>Based on current and expected governmental policies and commitments (e.g., NDCs)</a:t>
            </a:r>
          </a:p>
          <a:p>
            <a:pPr lvl="1"/>
            <a:r>
              <a:rPr lang="en-US" b="0" i="0" dirty="0">
                <a:solidFill>
                  <a:srgbClr val="000000"/>
                </a:solidFill>
                <a:effectLst/>
                <a:latin typeface="Calibri" panose="020F0502020204030204" pitchFamily="34" charset="0"/>
              </a:rPr>
              <a:t>Often allow for variation is some components (e.g</a:t>
            </a:r>
            <a:r>
              <a:rPr lang="en-US" dirty="0">
                <a:solidFill>
                  <a:srgbClr val="000000"/>
                </a:solidFill>
                <a:latin typeface="Calibri" panose="020F0502020204030204" pitchFamily="34" charset="0"/>
              </a:rPr>
              <a:t>., energy prices)</a:t>
            </a:r>
            <a:endParaRPr lang="en-US" b="0" i="0" dirty="0">
              <a:solidFill>
                <a:srgbClr val="000000"/>
              </a:solidFill>
              <a:effectLst/>
              <a:latin typeface="Calibri" panose="020F0502020204030204" pitchFamily="34" charset="0"/>
            </a:endParaRPr>
          </a:p>
          <a:p>
            <a:pPr lvl="1"/>
            <a:r>
              <a:rPr lang="en-US" b="0" i="0" dirty="0">
                <a:solidFill>
                  <a:srgbClr val="000000"/>
                </a:solidFill>
                <a:effectLst/>
                <a:latin typeface="Calibri" panose="020F0502020204030204" pitchFamily="34" charset="0"/>
              </a:rPr>
              <a:t>Short term (e.g., through 2050)</a:t>
            </a:r>
            <a:endParaRPr lang="en-US" dirty="0"/>
          </a:p>
        </p:txBody>
      </p:sp>
      <p:pic>
        <p:nvPicPr>
          <p:cNvPr id="1028" name="Picture 4">
            <a:extLst>
              <a:ext uri="{FF2B5EF4-FFF2-40B4-BE49-F238E27FC236}">
                <a16:creationId xmlns:a16="http://schemas.microsoft.com/office/drawing/2014/main" id="{07473390-3AB5-7723-E651-C3DDD0AE4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2838449"/>
            <a:ext cx="7219950" cy="36099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85777F8-3800-022D-A6BD-DFBA82EEE96D}"/>
              </a:ext>
            </a:extLst>
          </p:cNvPr>
          <p:cNvSpPr>
            <a:spLocks noGrp="1"/>
          </p:cNvSpPr>
          <p:nvPr>
            <p:ph type="sldNum" sz="quarter" idx="12"/>
          </p:nvPr>
        </p:nvSpPr>
        <p:spPr/>
        <p:txBody>
          <a:bodyPr/>
          <a:lstStyle/>
          <a:p>
            <a:fld id="{B1719CA8-C6A8-4743-A686-2A80CA3256FA}" type="slidenum">
              <a:rPr lang="en-US" smtClean="0"/>
              <a:t>33</a:t>
            </a:fld>
            <a:endParaRPr lang="en-US"/>
          </a:p>
        </p:txBody>
      </p:sp>
    </p:spTree>
    <p:extLst>
      <p:ext uri="{BB962C8B-B14F-4D97-AF65-F5344CB8AC3E}">
        <p14:creationId xmlns:p14="http://schemas.microsoft.com/office/powerpoint/2010/main" val="3327916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000F9-32AE-8298-1ABE-E916BEF33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B5D238-B358-EDA1-8227-5633D32CAB51}"/>
              </a:ext>
            </a:extLst>
          </p:cNvPr>
          <p:cNvSpPr>
            <a:spLocks noGrp="1"/>
          </p:cNvSpPr>
          <p:nvPr>
            <p:ph type="title"/>
          </p:nvPr>
        </p:nvSpPr>
        <p:spPr>
          <a:xfrm>
            <a:off x="929640" y="104775"/>
            <a:ext cx="10515600" cy="1680971"/>
          </a:xfrm>
        </p:spPr>
        <p:txBody>
          <a:bodyPr/>
          <a:lstStyle/>
          <a:p>
            <a:r>
              <a:rPr lang="en-US" dirty="0"/>
              <a:t>Projections, Scenarios, and Pathways</a:t>
            </a:r>
          </a:p>
        </p:txBody>
      </p:sp>
      <p:sp>
        <p:nvSpPr>
          <p:cNvPr id="3" name="Content Placeholder 2">
            <a:extLst>
              <a:ext uri="{FF2B5EF4-FFF2-40B4-BE49-F238E27FC236}">
                <a16:creationId xmlns:a16="http://schemas.microsoft.com/office/drawing/2014/main" id="{24952417-F3FA-6948-AC4B-176350ED5FB6}"/>
              </a:ext>
            </a:extLst>
          </p:cNvPr>
          <p:cNvSpPr>
            <a:spLocks noGrp="1"/>
          </p:cNvSpPr>
          <p:nvPr>
            <p:ph idx="1"/>
          </p:nvPr>
        </p:nvSpPr>
        <p:spPr>
          <a:xfrm>
            <a:off x="474345" y="1274699"/>
            <a:ext cx="11430000" cy="5373752"/>
          </a:xfrm>
        </p:spPr>
        <p:txBody>
          <a:bodyPr/>
          <a:lstStyle/>
          <a:p>
            <a:r>
              <a:rPr lang="en-US" dirty="0"/>
              <a:t>Scenarios</a:t>
            </a:r>
          </a:p>
          <a:p>
            <a:pPr lvl="1"/>
            <a:r>
              <a:rPr lang="en-US" dirty="0"/>
              <a:t>Often have a goal (e.g., 1.5</a:t>
            </a:r>
            <a:r>
              <a:rPr lang="en-US" b="0" i="0" dirty="0">
                <a:solidFill>
                  <a:srgbClr val="000000"/>
                </a:solidFill>
                <a:effectLst/>
                <a:latin typeface="Calibri" panose="020F0502020204030204" pitchFamily="34" charset="0"/>
              </a:rPr>
              <a:t>°</a:t>
            </a:r>
            <a:r>
              <a:rPr lang="en-US" dirty="0"/>
              <a:t>C in 2100)</a:t>
            </a:r>
          </a:p>
          <a:p>
            <a:pPr lvl="1"/>
            <a:r>
              <a:rPr lang="en-US" dirty="0"/>
              <a:t>Useful for determining what needs to be done to accomplish the various goals</a:t>
            </a:r>
          </a:p>
          <a:p>
            <a:pPr lvl="1"/>
            <a:r>
              <a:rPr lang="en-US" dirty="0"/>
              <a:t>Often not realistic in terms of what is politically possible (e.g., net-zero in 2050)</a:t>
            </a:r>
          </a:p>
          <a:p>
            <a:pPr lvl="1"/>
            <a:r>
              <a:rPr lang="en-US" dirty="0"/>
              <a:t>Examples include:</a:t>
            </a:r>
          </a:p>
          <a:p>
            <a:pPr lvl="2"/>
            <a:r>
              <a:rPr lang="en-US" sz="2400" dirty="0"/>
              <a:t>Representative Concentration Pathways (RCP’s from earlier IPCC reports)</a:t>
            </a:r>
          </a:p>
          <a:p>
            <a:pPr lvl="2"/>
            <a:r>
              <a:rPr lang="en-US" sz="2400" dirty="0"/>
              <a:t> Shared Socioeconomic Pathways (SSPs) (replaces the RCPs)</a:t>
            </a:r>
          </a:p>
          <a:p>
            <a:pPr lvl="3"/>
            <a:r>
              <a:rPr lang="en-US" sz="2400" dirty="0"/>
              <a:t>Shared Socioeconomic Pathways (SSPs) are climate change scenarios that project how global society, economics, and demographics could change by 2100. They are used to analyze how these changes could affect both the climate and greenhouse gas emissions.</a:t>
            </a:r>
          </a:p>
          <a:p>
            <a:pPr lvl="1"/>
            <a:endParaRPr lang="en-US" dirty="0"/>
          </a:p>
          <a:p>
            <a:pPr lvl="1"/>
            <a:endParaRPr lang="en-US" dirty="0">
              <a:solidFill>
                <a:srgbClr val="000000"/>
              </a:solidFill>
              <a:latin typeface="Calibri" panose="020F0502020204030204" pitchFamily="34" charset="0"/>
            </a:endParaRPr>
          </a:p>
          <a:p>
            <a:pPr lvl="1"/>
            <a:endParaRPr lang="en-US" dirty="0"/>
          </a:p>
          <a:p>
            <a:pPr lvl="1"/>
            <a:endParaRPr lang="en-US" dirty="0"/>
          </a:p>
        </p:txBody>
      </p:sp>
      <p:sp>
        <p:nvSpPr>
          <p:cNvPr id="4" name="Slide Number Placeholder 3">
            <a:extLst>
              <a:ext uri="{FF2B5EF4-FFF2-40B4-BE49-F238E27FC236}">
                <a16:creationId xmlns:a16="http://schemas.microsoft.com/office/drawing/2014/main" id="{B131ABD4-6DC1-D877-520B-AD591E4E91F4}"/>
              </a:ext>
            </a:extLst>
          </p:cNvPr>
          <p:cNvSpPr>
            <a:spLocks noGrp="1"/>
          </p:cNvSpPr>
          <p:nvPr>
            <p:ph type="sldNum" sz="quarter" idx="12"/>
          </p:nvPr>
        </p:nvSpPr>
        <p:spPr/>
        <p:txBody>
          <a:bodyPr/>
          <a:lstStyle/>
          <a:p>
            <a:fld id="{B1719CA8-C6A8-4743-A686-2A80CA3256FA}" type="slidenum">
              <a:rPr lang="en-US" smtClean="0"/>
              <a:t>34</a:t>
            </a:fld>
            <a:endParaRPr lang="en-US"/>
          </a:p>
        </p:txBody>
      </p:sp>
    </p:spTree>
    <p:extLst>
      <p:ext uri="{BB962C8B-B14F-4D97-AF65-F5344CB8AC3E}">
        <p14:creationId xmlns:p14="http://schemas.microsoft.com/office/powerpoint/2010/main" val="4236075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3D7A-F20E-5462-446F-3682FBA4DF0D}"/>
            </a:ext>
          </a:extLst>
        </p:cNvPr>
        <p:cNvGrpSpPr/>
        <p:nvPr/>
      </p:nvGrpSpPr>
      <p:grpSpPr>
        <a:xfrm>
          <a:off x="0" y="0"/>
          <a:ext cx="0" cy="0"/>
          <a:chOff x="0" y="0"/>
          <a:chExt cx="0" cy="0"/>
        </a:xfrm>
      </p:grpSpPr>
      <p:pic>
        <p:nvPicPr>
          <p:cNvPr id="3076" name="Picture 4">
            <a:extLst>
              <a:ext uri="{FF2B5EF4-FFF2-40B4-BE49-F238E27FC236}">
                <a16:creationId xmlns:a16="http://schemas.microsoft.com/office/drawing/2014/main" id="{D237D7DF-6854-0F71-61D8-99528C11C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21" y="259143"/>
            <a:ext cx="10204998" cy="63397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EA543A8-6F39-8368-9614-355C1EB9C473}"/>
              </a:ext>
            </a:extLst>
          </p:cNvPr>
          <p:cNvSpPr>
            <a:spLocks noGrp="1"/>
          </p:cNvSpPr>
          <p:nvPr>
            <p:ph type="sldNum" sz="quarter" idx="12"/>
          </p:nvPr>
        </p:nvSpPr>
        <p:spPr/>
        <p:txBody>
          <a:bodyPr/>
          <a:lstStyle/>
          <a:p>
            <a:fld id="{B1719CA8-C6A8-4743-A686-2A80CA3256FA}" type="slidenum">
              <a:rPr lang="en-US" smtClean="0"/>
              <a:t>35</a:t>
            </a:fld>
            <a:endParaRPr lang="en-US"/>
          </a:p>
        </p:txBody>
      </p:sp>
    </p:spTree>
    <p:extLst>
      <p:ext uri="{BB962C8B-B14F-4D97-AF65-F5344CB8AC3E}">
        <p14:creationId xmlns:p14="http://schemas.microsoft.com/office/powerpoint/2010/main" val="3345485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5664A-1288-36C7-7525-798B2CB43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FE157-C5BC-06A9-79CE-CFDD3013FE7D}"/>
              </a:ext>
            </a:extLst>
          </p:cNvPr>
          <p:cNvSpPr>
            <a:spLocks noGrp="1"/>
          </p:cNvSpPr>
          <p:nvPr>
            <p:ph type="title"/>
          </p:nvPr>
        </p:nvSpPr>
        <p:spPr>
          <a:xfrm>
            <a:off x="929640" y="104775"/>
            <a:ext cx="10515600" cy="1680971"/>
          </a:xfrm>
        </p:spPr>
        <p:txBody>
          <a:bodyPr/>
          <a:lstStyle/>
          <a:p>
            <a:r>
              <a:rPr lang="en-US" dirty="0"/>
              <a:t>Projections, Scenarios, and Pathways</a:t>
            </a:r>
          </a:p>
        </p:txBody>
      </p:sp>
      <p:sp>
        <p:nvSpPr>
          <p:cNvPr id="3" name="Content Placeholder 2">
            <a:extLst>
              <a:ext uri="{FF2B5EF4-FFF2-40B4-BE49-F238E27FC236}">
                <a16:creationId xmlns:a16="http://schemas.microsoft.com/office/drawing/2014/main" id="{6E26057B-387A-EB67-CE7A-7533C9518CA1}"/>
              </a:ext>
            </a:extLst>
          </p:cNvPr>
          <p:cNvSpPr>
            <a:spLocks noGrp="1"/>
          </p:cNvSpPr>
          <p:nvPr>
            <p:ph idx="1"/>
          </p:nvPr>
        </p:nvSpPr>
        <p:spPr>
          <a:xfrm>
            <a:off x="474345" y="1274699"/>
            <a:ext cx="11430000" cy="5373752"/>
          </a:xfrm>
        </p:spPr>
        <p:txBody>
          <a:bodyPr/>
          <a:lstStyle/>
          <a:p>
            <a:r>
              <a:rPr lang="en-US" dirty="0"/>
              <a:t>Scenarios – Sample Data</a:t>
            </a:r>
            <a:endParaRPr lang="en-US" dirty="0">
              <a:solidFill>
                <a:srgbClr val="000000"/>
              </a:solidFill>
              <a:latin typeface="Calibri" panose="020F0502020204030204" pitchFamily="34" charset="0"/>
            </a:endParaRPr>
          </a:p>
          <a:p>
            <a:pPr lvl="1"/>
            <a:endParaRPr lang="en-US" dirty="0"/>
          </a:p>
          <a:p>
            <a:pPr lvl="1"/>
            <a:endParaRPr lang="en-US" dirty="0"/>
          </a:p>
        </p:txBody>
      </p:sp>
      <p:pic>
        <p:nvPicPr>
          <p:cNvPr id="5" name="Picture 4">
            <a:extLst>
              <a:ext uri="{FF2B5EF4-FFF2-40B4-BE49-F238E27FC236}">
                <a16:creationId xmlns:a16="http://schemas.microsoft.com/office/drawing/2014/main" id="{1A3256AA-ADE6-8981-B93B-2255B51ECBD0}"/>
              </a:ext>
            </a:extLst>
          </p:cNvPr>
          <p:cNvPicPr>
            <a:picLocks noChangeAspect="1"/>
          </p:cNvPicPr>
          <p:nvPr/>
        </p:nvPicPr>
        <p:blipFill>
          <a:blip r:embed="rId3"/>
          <a:stretch>
            <a:fillRect/>
          </a:stretch>
        </p:blipFill>
        <p:spPr>
          <a:xfrm>
            <a:off x="474345" y="1951913"/>
            <a:ext cx="3219450" cy="3676650"/>
          </a:xfrm>
          <a:prstGeom prst="rect">
            <a:avLst/>
          </a:prstGeom>
        </p:spPr>
      </p:pic>
      <p:sp>
        <p:nvSpPr>
          <p:cNvPr id="4" name="Slide Number Placeholder 3">
            <a:extLst>
              <a:ext uri="{FF2B5EF4-FFF2-40B4-BE49-F238E27FC236}">
                <a16:creationId xmlns:a16="http://schemas.microsoft.com/office/drawing/2014/main" id="{0157EC98-8CFB-1CF2-F216-5F3ABF71CC03}"/>
              </a:ext>
            </a:extLst>
          </p:cNvPr>
          <p:cNvSpPr>
            <a:spLocks noGrp="1"/>
          </p:cNvSpPr>
          <p:nvPr>
            <p:ph type="sldNum" sz="quarter" idx="12"/>
          </p:nvPr>
        </p:nvSpPr>
        <p:spPr/>
        <p:txBody>
          <a:bodyPr/>
          <a:lstStyle/>
          <a:p>
            <a:fld id="{B1719CA8-C6A8-4743-A686-2A80CA3256FA}" type="slidenum">
              <a:rPr lang="en-US" smtClean="0"/>
              <a:t>36</a:t>
            </a:fld>
            <a:endParaRPr lang="en-US"/>
          </a:p>
        </p:txBody>
      </p:sp>
    </p:spTree>
    <p:extLst>
      <p:ext uri="{BB962C8B-B14F-4D97-AF65-F5344CB8AC3E}">
        <p14:creationId xmlns:p14="http://schemas.microsoft.com/office/powerpoint/2010/main" val="981008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EFDE0-8886-7216-6AE9-98B968D0A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5FD7A-6D59-72BA-A455-0E5CF49F435D}"/>
              </a:ext>
            </a:extLst>
          </p:cNvPr>
          <p:cNvSpPr>
            <a:spLocks noGrp="1"/>
          </p:cNvSpPr>
          <p:nvPr>
            <p:ph type="title"/>
          </p:nvPr>
        </p:nvSpPr>
        <p:spPr>
          <a:xfrm>
            <a:off x="929640" y="104775"/>
            <a:ext cx="10515600" cy="1680971"/>
          </a:xfrm>
        </p:spPr>
        <p:txBody>
          <a:bodyPr/>
          <a:lstStyle/>
          <a:p>
            <a:r>
              <a:rPr lang="en-US" dirty="0"/>
              <a:t>Projections, Scenarios, and Pathways</a:t>
            </a:r>
          </a:p>
        </p:txBody>
      </p:sp>
      <p:sp>
        <p:nvSpPr>
          <p:cNvPr id="3" name="Content Placeholder 2">
            <a:extLst>
              <a:ext uri="{FF2B5EF4-FFF2-40B4-BE49-F238E27FC236}">
                <a16:creationId xmlns:a16="http://schemas.microsoft.com/office/drawing/2014/main" id="{47B7DD91-36A3-BD3B-F972-60A341689919}"/>
              </a:ext>
            </a:extLst>
          </p:cNvPr>
          <p:cNvSpPr>
            <a:spLocks noGrp="1"/>
          </p:cNvSpPr>
          <p:nvPr>
            <p:ph idx="1"/>
          </p:nvPr>
        </p:nvSpPr>
        <p:spPr>
          <a:xfrm>
            <a:off x="474345" y="1274699"/>
            <a:ext cx="11430000" cy="5373752"/>
          </a:xfrm>
        </p:spPr>
        <p:txBody>
          <a:bodyPr/>
          <a:lstStyle/>
          <a:p>
            <a:r>
              <a:rPr lang="en-US" dirty="0"/>
              <a:t>Scenarios – Sample Data</a:t>
            </a:r>
            <a:endParaRPr lang="en-US" dirty="0">
              <a:solidFill>
                <a:srgbClr val="000000"/>
              </a:solidFill>
              <a:latin typeface="Calibri" panose="020F0502020204030204" pitchFamily="34" charset="0"/>
            </a:endParaRPr>
          </a:p>
          <a:p>
            <a:pPr lvl="1"/>
            <a:endParaRPr lang="en-US" dirty="0"/>
          </a:p>
          <a:p>
            <a:pPr lvl="1"/>
            <a:endParaRPr lang="en-US" dirty="0"/>
          </a:p>
        </p:txBody>
      </p:sp>
      <p:pic>
        <p:nvPicPr>
          <p:cNvPr id="5" name="Picture 4">
            <a:extLst>
              <a:ext uri="{FF2B5EF4-FFF2-40B4-BE49-F238E27FC236}">
                <a16:creationId xmlns:a16="http://schemas.microsoft.com/office/drawing/2014/main" id="{B31886AC-0D14-DB43-FD1B-36A6F2C108DC}"/>
              </a:ext>
            </a:extLst>
          </p:cNvPr>
          <p:cNvPicPr>
            <a:picLocks noChangeAspect="1"/>
          </p:cNvPicPr>
          <p:nvPr/>
        </p:nvPicPr>
        <p:blipFill>
          <a:blip r:embed="rId3"/>
          <a:stretch>
            <a:fillRect/>
          </a:stretch>
        </p:blipFill>
        <p:spPr>
          <a:xfrm>
            <a:off x="474345" y="1951913"/>
            <a:ext cx="3219450" cy="3676650"/>
          </a:xfrm>
          <a:prstGeom prst="rect">
            <a:avLst/>
          </a:prstGeom>
        </p:spPr>
      </p:pic>
      <p:pic>
        <p:nvPicPr>
          <p:cNvPr id="7" name="Picture 6">
            <a:extLst>
              <a:ext uri="{FF2B5EF4-FFF2-40B4-BE49-F238E27FC236}">
                <a16:creationId xmlns:a16="http://schemas.microsoft.com/office/drawing/2014/main" id="{29FA43A6-C6E1-AFC4-D352-EA3B888F17F2}"/>
              </a:ext>
            </a:extLst>
          </p:cNvPr>
          <p:cNvPicPr>
            <a:picLocks noChangeAspect="1"/>
          </p:cNvPicPr>
          <p:nvPr/>
        </p:nvPicPr>
        <p:blipFill>
          <a:blip r:embed="rId4"/>
          <a:stretch>
            <a:fillRect/>
          </a:stretch>
        </p:blipFill>
        <p:spPr>
          <a:xfrm>
            <a:off x="3828950" y="1951913"/>
            <a:ext cx="3373553" cy="3654682"/>
          </a:xfrm>
          <a:prstGeom prst="rect">
            <a:avLst/>
          </a:prstGeom>
        </p:spPr>
      </p:pic>
      <p:sp>
        <p:nvSpPr>
          <p:cNvPr id="4" name="Slide Number Placeholder 3">
            <a:extLst>
              <a:ext uri="{FF2B5EF4-FFF2-40B4-BE49-F238E27FC236}">
                <a16:creationId xmlns:a16="http://schemas.microsoft.com/office/drawing/2014/main" id="{29149103-F25E-EEE0-8D70-FCFE942FF8D7}"/>
              </a:ext>
            </a:extLst>
          </p:cNvPr>
          <p:cNvSpPr>
            <a:spLocks noGrp="1"/>
          </p:cNvSpPr>
          <p:nvPr>
            <p:ph type="sldNum" sz="quarter" idx="12"/>
          </p:nvPr>
        </p:nvSpPr>
        <p:spPr/>
        <p:txBody>
          <a:bodyPr/>
          <a:lstStyle/>
          <a:p>
            <a:fld id="{B1719CA8-C6A8-4743-A686-2A80CA3256FA}" type="slidenum">
              <a:rPr lang="en-US" smtClean="0"/>
              <a:t>37</a:t>
            </a:fld>
            <a:endParaRPr lang="en-US"/>
          </a:p>
        </p:txBody>
      </p:sp>
    </p:spTree>
    <p:extLst>
      <p:ext uri="{BB962C8B-B14F-4D97-AF65-F5344CB8AC3E}">
        <p14:creationId xmlns:p14="http://schemas.microsoft.com/office/powerpoint/2010/main" val="286258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50715-0135-0A30-C79C-8286968BF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A22CC-FBC6-835A-695D-C72211AE002F}"/>
              </a:ext>
            </a:extLst>
          </p:cNvPr>
          <p:cNvSpPr>
            <a:spLocks noGrp="1"/>
          </p:cNvSpPr>
          <p:nvPr>
            <p:ph type="title"/>
          </p:nvPr>
        </p:nvSpPr>
        <p:spPr>
          <a:xfrm>
            <a:off x="929640" y="104775"/>
            <a:ext cx="10515600" cy="1680971"/>
          </a:xfrm>
        </p:spPr>
        <p:txBody>
          <a:bodyPr/>
          <a:lstStyle/>
          <a:p>
            <a:r>
              <a:rPr lang="en-US" dirty="0"/>
              <a:t>Projections, Scenarios, and Pathways</a:t>
            </a:r>
          </a:p>
        </p:txBody>
      </p:sp>
      <p:sp>
        <p:nvSpPr>
          <p:cNvPr id="3" name="Content Placeholder 2">
            <a:extLst>
              <a:ext uri="{FF2B5EF4-FFF2-40B4-BE49-F238E27FC236}">
                <a16:creationId xmlns:a16="http://schemas.microsoft.com/office/drawing/2014/main" id="{09C7DF5B-F0EC-D825-1C0A-A67A8FE1B762}"/>
              </a:ext>
            </a:extLst>
          </p:cNvPr>
          <p:cNvSpPr>
            <a:spLocks noGrp="1"/>
          </p:cNvSpPr>
          <p:nvPr>
            <p:ph idx="1"/>
          </p:nvPr>
        </p:nvSpPr>
        <p:spPr>
          <a:xfrm>
            <a:off x="474345" y="1274699"/>
            <a:ext cx="11430000" cy="5373752"/>
          </a:xfrm>
        </p:spPr>
        <p:txBody>
          <a:bodyPr/>
          <a:lstStyle/>
          <a:p>
            <a:r>
              <a:rPr lang="en-US" dirty="0"/>
              <a:t>Scenarios – Sample Data</a:t>
            </a:r>
            <a:endParaRPr lang="en-US" dirty="0">
              <a:solidFill>
                <a:srgbClr val="000000"/>
              </a:solidFill>
              <a:latin typeface="Calibri" panose="020F0502020204030204" pitchFamily="34" charset="0"/>
            </a:endParaRPr>
          </a:p>
          <a:p>
            <a:pPr lvl="1"/>
            <a:endParaRPr lang="en-US" dirty="0"/>
          </a:p>
          <a:p>
            <a:pPr lvl="1"/>
            <a:endParaRPr lang="en-US" dirty="0"/>
          </a:p>
        </p:txBody>
      </p:sp>
      <p:pic>
        <p:nvPicPr>
          <p:cNvPr id="5" name="Picture 4">
            <a:extLst>
              <a:ext uri="{FF2B5EF4-FFF2-40B4-BE49-F238E27FC236}">
                <a16:creationId xmlns:a16="http://schemas.microsoft.com/office/drawing/2014/main" id="{4B190900-B59A-F02F-4357-70EF3E37AC42}"/>
              </a:ext>
            </a:extLst>
          </p:cNvPr>
          <p:cNvPicPr>
            <a:picLocks noChangeAspect="1"/>
          </p:cNvPicPr>
          <p:nvPr/>
        </p:nvPicPr>
        <p:blipFill>
          <a:blip r:embed="rId3"/>
          <a:stretch>
            <a:fillRect/>
          </a:stretch>
        </p:blipFill>
        <p:spPr>
          <a:xfrm>
            <a:off x="474345" y="1951913"/>
            <a:ext cx="3219450" cy="3676650"/>
          </a:xfrm>
          <a:prstGeom prst="rect">
            <a:avLst/>
          </a:prstGeom>
        </p:spPr>
      </p:pic>
      <p:pic>
        <p:nvPicPr>
          <p:cNvPr id="7" name="Picture 6">
            <a:extLst>
              <a:ext uri="{FF2B5EF4-FFF2-40B4-BE49-F238E27FC236}">
                <a16:creationId xmlns:a16="http://schemas.microsoft.com/office/drawing/2014/main" id="{DEFB4648-90E2-D1EC-A863-46D76C40701A}"/>
              </a:ext>
            </a:extLst>
          </p:cNvPr>
          <p:cNvPicPr>
            <a:picLocks noChangeAspect="1"/>
          </p:cNvPicPr>
          <p:nvPr/>
        </p:nvPicPr>
        <p:blipFill>
          <a:blip r:embed="rId4"/>
          <a:stretch>
            <a:fillRect/>
          </a:stretch>
        </p:blipFill>
        <p:spPr>
          <a:xfrm>
            <a:off x="3828950" y="1951913"/>
            <a:ext cx="3373553" cy="3654682"/>
          </a:xfrm>
          <a:prstGeom prst="rect">
            <a:avLst/>
          </a:prstGeom>
        </p:spPr>
      </p:pic>
      <p:pic>
        <p:nvPicPr>
          <p:cNvPr id="6" name="Picture 5">
            <a:extLst>
              <a:ext uri="{FF2B5EF4-FFF2-40B4-BE49-F238E27FC236}">
                <a16:creationId xmlns:a16="http://schemas.microsoft.com/office/drawing/2014/main" id="{40C3D4E8-1F4C-3F16-D9C8-5ADB0A13E4D8}"/>
              </a:ext>
            </a:extLst>
          </p:cNvPr>
          <p:cNvPicPr>
            <a:picLocks noChangeAspect="1"/>
          </p:cNvPicPr>
          <p:nvPr/>
        </p:nvPicPr>
        <p:blipFill>
          <a:blip r:embed="rId5"/>
          <a:stretch>
            <a:fillRect/>
          </a:stretch>
        </p:blipFill>
        <p:spPr>
          <a:xfrm>
            <a:off x="7337658" y="1989275"/>
            <a:ext cx="3354605" cy="3631388"/>
          </a:xfrm>
          <a:prstGeom prst="rect">
            <a:avLst/>
          </a:prstGeom>
        </p:spPr>
      </p:pic>
      <p:sp>
        <p:nvSpPr>
          <p:cNvPr id="4" name="Slide Number Placeholder 3">
            <a:extLst>
              <a:ext uri="{FF2B5EF4-FFF2-40B4-BE49-F238E27FC236}">
                <a16:creationId xmlns:a16="http://schemas.microsoft.com/office/drawing/2014/main" id="{8FFEDB19-32D7-EBE2-8102-95E3E82FABAD}"/>
              </a:ext>
            </a:extLst>
          </p:cNvPr>
          <p:cNvSpPr>
            <a:spLocks noGrp="1"/>
          </p:cNvSpPr>
          <p:nvPr>
            <p:ph type="sldNum" sz="quarter" idx="12"/>
          </p:nvPr>
        </p:nvSpPr>
        <p:spPr/>
        <p:txBody>
          <a:bodyPr/>
          <a:lstStyle/>
          <a:p>
            <a:fld id="{B1719CA8-C6A8-4743-A686-2A80CA3256FA}" type="slidenum">
              <a:rPr lang="en-US" smtClean="0"/>
              <a:t>38</a:t>
            </a:fld>
            <a:endParaRPr lang="en-US"/>
          </a:p>
        </p:txBody>
      </p:sp>
    </p:spTree>
    <p:extLst>
      <p:ext uri="{BB962C8B-B14F-4D97-AF65-F5344CB8AC3E}">
        <p14:creationId xmlns:p14="http://schemas.microsoft.com/office/powerpoint/2010/main" val="1265886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8D6F4-E843-55D1-21C1-9A518B612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9654A-9DB1-855A-990A-6FEEA3BEA987}"/>
              </a:ext>
            </a:extLst>
          </p:cNvPr>
          <p:cNvSpPr>
            <a:spLocks noGrp="1"/>
          </p:cNvSpPr>
          <p:nvPr>
            <p:ph type="title"/>
          </p:nvPr>
        </p:nvSpPr>
        <p:spPr>
          <a:xfrm>
            <a:off x="929640" y="0"/>
            <a:ext cx="10515600" cy="1325563"/>
          </a:xfrm>
        </p:spPr>
        <p:txBody>
          <a:bodyPr/>
          <a:lstStyle/>
          <a:p>
            <a:r>
              <a:rPr lang="en-US" dirty="0"/>
              <a:t>Projections, Scenarios, and Pathways</a:t>
            </a:r>
          </a:p>
        </p:txBody>
      </p:sp>
      <p:sp>
        <p:nvSpPr>
          <p:cNvPr id="3" name="Content Placeholder 2">
            <a:extLst>
              <a:ext uri="{FF2B5EF4-FFF2-40B4-BE49-F238E27FC236}">
                <a16:creationId xmlns:a16="http://schemas.microsoft.com/office/drawing/2014/main" id="{22748D0A-191C-B061-ADA6-9DD908383E23}"/>
              </a:ext>
            </a:extLst>
          </p:cNvPr>
          <p:cNvSpPr>
            <a:spLocks noGrp="1"/>
          </p:cNvSpPr>
          <p:nvPr>
            <p:ph idx="1"/>
          </p:nvPr>
        </p:nvSpPr>
        <p:spPr>
          <a:xfrm>
            <a:off x="502920" y="1103248"/>
            <a:ext cx="11430000" cy="5571871"/>
          </a:xfrm>
        </p:spPr>
        <p:txBody>
          <a:bodyPr/>
          <a:lstStyle/>
          <a:p>
            <a:r>
              <a:rPr lang="en-US" dirty="0"/>
              <a:t>Pathways (for greenhouse gas  emissions)</a:t>
            </a:r>
          </a:p>
          <a:p>
            <a:pPr lvl="1"/>
            <a:r>
              <a:rPr lang="en-US" dirty="0"/>
              <a:t> All p</a:t>
            </a:r>
            <a:r>
              <a:rPr lang="en-US" dirty="0">
                <a:solidFill>
                  <a:srgbClr val="000000"/>
                </a:solidFill>
                <a:latin typeface="Calibri" panose="020F0502020204030204" pitchFamily="34" charset="0"/>
              </a:rPr>
              <a:t>rojections and </a:t>
            </a:r>
            <a:r>
              <a:rPr lang="en-US" dirty="0"/>
              <a:t>scenarios result in greenhouse gas emission pathways</a:t>
            </a:r>
          </a:p>
          <a:p>
            <a:pPr lvl="1"/>
            <a:r>
              <a:rPr lang="en-US" dirty="0"/>
              <a:t>But a pathway could simply be for CO2 emissions, where the temperature increase can only be forecast by estimating emissions for other greenhouse gases (e.g., HPAC CO2 pathway)</a:t>
            </a:r>
          </a:p>
          <a:p>
            <a:pPr lvl="1"/>
            <a:endParaRPr lang="en-US" dirty="0">
              <a:solidFill>
                <a:srgbClr val="000000"/>
              </a:solidFill>
              <a:latin typeface="Calibri" panose="020F0502020204030204" pitchFamily="34" charset="0"/>
            </a:endParaRPr>
          </a:p>
          <a:p>
            <a:pPr lvl="1"/>
            <a:endParaRPr lang="en-US" dirty="0"/>
          </a:p>
        </p:txBody>
      </p:sp>
      <p:sp>
        <p:nvSpPr>
          <p:cNvPr id="4" name="Slide Number Placeholder 3">
            <a:extLst>
              <a:ext uri="{FF2B5EF4-FFF2-40B4-BE49-F238E27FC236}">
                <a16:creationId xmlns:a16="http://schemas.microsoft.com/office/drawing/2014/main" id="{62C333B5-2CC4-B824-0F18-109EBCB71CDB}"/>
              </a:ext>
            </a:extLst>
          </p:cNvPr>
          <p:cNvSpPr>
            <a:spLocks noGrp="1"/>
          </p:cNvSpPr>
          <p:nvPr>
            <p:ph type="sldNum" sz="quarter" idx="12"/>
          </p:nvPr>
        </p:nvSpPr>
        <p:spPr/>
        <p:txBody>
          <a:bodyPr/>
          <a:lstStyle/>
          <a:p>
            <a:fld id="{B1719CA8-C6A8-4743-A686-2A80CA3256FA}" type="slidenum">
              <a:rPr lang="en-US" smtClean="0"/>
              <a:t>39</a:t>
            </a:fld>
            <a:endParaRPr lang="en-US"/>
          </a:p>
        </p:txBody>
      </p:sp>
    </p:spTree>
    <p:extLst>
      <p:ext uri="{BB962C8B-B14F-4D97-AF65-F5344CB8AC3E}">
        <p14:creationId xmlns:p14="http://schemas.microsoft.com/office/powerpoint/2010/main" val="248416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0F245-F25A-0F22-702F-81A9E1C69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A95B2-CDAC-B915-C44A-923256FA8DDB}"/>
              </a:ext>
            </a:extLst>
          </p:cNvPr>
          <p:cNvSpPr>
            <a:spLocks noGrp="1"/>
          </p:cNvSpPr>
          <p:nvPr>
            <p:ph type="title"/>
          </p:nvPr>
        </p:nvSpPr>
        <p:spPr/>
        <p:txBody>
          <a:bodyPr/>
          <a:lstStyle/>
          <a:p>
            <a:r>
              <a:rPr lang="en-US" dirty="0"/>
              <a:t>A “Simple” Request</a:t>
            </a:r>
          </a:p>
        </p:txBody>
      </p:sp>
      <p:pic>
        <p:nvPicPr>
          <p:cNvPr id="5" name="Content Placeholder 4">
            <a:extLst>
              <a:ext uri="{FF2B5EF4-FFF2-40B4-BE49-F238E27FC236}">
                <a16:creationId xmlns:a16="http://schemas.microsoft.com/office/drawing/2014/main" id="{CA9DAFA1-1B18-D1DD-E290-3EC8ACC67E10}"/>
              </a:ext>
            </a:extLst>
          </p:cNvPr>
          <p:cNvPicPr>
            <a:picLocks noGrp="1" noChangeAspect="1"/>
          </p:cNvPicPr>
          <p:nvPr>
            <p:ph idx="1"/>
          </p:nvPr>
        </p:nvPicPr>
        <p:blipFill>
          <a:blip r:embed="rId3"/>
          <a:stretch>
            <a:fillRect/>
          </a:stretch>
        </p:blipFill>
        <p:spPr>
          <a:xfrm>
            <a:off x="947737" y="1972469"/>
            <a:ext cx="2924175" cy="3333750"/>
          </a:xfrm>
        </p:spPr>
      </p:pic>
      <p:sp>
        <p:nvSpPr>
          <p:cNvPr id="3" name="TextBox 2">
            <a:extLst>
              <a:ext uri="{FF2B5EF4-FFF2-40B4-BE49-F238E27FC236}">
                <a16:creationId xmlns:a16="http://schemas.microsoft.com/office/drawing/2014/main" id="{B11548C3-DDE1-C1FB-0B18-2D4C95BEE467}"/>
              </a:ext>
            </a:extLst>
          </p:cNvPr>
          <p:cNvSpPr txBox="1"/>
          <p:nvPr/>
        </p:nvSpPr>
        <p:spPr>
          <a:xfrm>
            <a:off x="4848225" y="2085975"/>
            <a:ext cx="5476875" cy="1477328"/>
          </a:xfrm>
          <a:prstGeom prst="rect">
            <a:avLst/>
          </a:prstGeom>
          <a:noFill/>
        </p:spPr>
        <p:txBody>
          <a:bodyPr wrap="square" rtlCol="0">
            <a:spAutoFit/>
          </a:bodyPr>
          <a:lstStyle/>
          <a:p>
            <a:r>
              <a:rPr lang="en-US" dirty="0"/>
              <a:t>Are there simple computer tools that can be used to estimate the amount of solar radiation management that would be needed to limit the temperature increase to 1.5</a:t>
            </a:r>
            <a:r>
              <a:rPr lang="en-US" b="0" i="0" dirty="0">
                <a:solidFill>
                  <a:srgbClr val="000000"/>
                </a:solidFill>
                <a:effectLst/>
                <a:latin typeface="Calibri" panose="020F0502020204030204" pitchFamily="34" charset="0"/>
              </a:rPr>
              <a:t>°</a:t>
            </a:r>
            <a:r>
              <a:rPr lang="en-US" dirty="0"/>
              <a:t>C in 2100 for his CO2 emissions pathway?</a:t>
            </a:r>
          </a:p>
        </p:txBody>
      </p:sp>
      <p:sp>
        <p:nvSpPr>
          <p:cNvPr id="4" name="TextBox 3">
            <a:extLst>
              <a:ext uri="{FF2B5EF4-FFF2-40B4-BE49-F238E27FC236}">
                <a16:creationId xmlns:a16="http://schemas.microsoft.com/office/drawing/2014/main" id="{68A5FDB8-4A3B-0FCC-B7B2-14BE7CD4906B}"/>
              </a:ext>
            </a:extLst>
          </p:cNvPr>
          <p:cNvSpPr txBox="1"/>
          <p:nvPr/>
        </p:nvSpPr>
        <p:spPr>
          <a:xfrm>
            <a:off x="4848225" y="3877056"/>
            <a:ext cx="2101215" cy="1107996"/>
          </a:xfrm>
          <a:prstGeom prst="rect">
            <a:avLst/>
          </a:prstGeom>
          <a:noFill/>
        </p:spPr>
        <p:txBody>
          <a:bodyPr wrap="square" rtlCol="0">
            <a:spAutoFit/>
          </a:bodyPr>
          <a:lstStyle/>
          <a:p>
            <a:r>
              <a:rPr lang="en-US" sz="6600" dirty="0"/>
              <a:t>No!</a:t>
            </a:r>
          </a:p>
        </p:txBody>
      </p:sp>
      <p:sp>
        <p:nvSpPr>
          <p:cNvPr id="6" name="Slide Number Placeholder 5">
            <a:extLst>
              <a:ext uri="{FF2B5EF4-FFF2-40B4-BE49-F238E27FC236}">
                <a16:creationId xmlns:a16="http://schemas.microsoft.com/office/drawing/2014/main" id="{61523668-25F5-F5A7-CB3B-07300E3F65DF}"/>
              </a:ext>
            </a:extLst>
          </p:cNvPr>
          <p:cNvSpPr>
            <a:spLocks noGrp="1"/>
          </p:cNvSpPr>
          <p:nvPr>
            <p:ph type="sldNum" sz="quarter" idx="12"/>
          </p:nvPr>
        </p:nvSpPr>
        <p:spPr/>
        <p:txBody>
          <a:bodyPr/>
          <a:lstStyle/>
          <a:p>
            <a:fld id="{B1719CA8-C6A8-4743-A686-2A80CA3256FA}" type="slidenum">
              <a:rPr lang="en-US" smtClean="0"/>
              <a:t>4</a:t>
            </a:fld>
            <a:endParaRPr lang="en-US"/>
          </a:p>
        </p:txBody>
      </p:sp>
    </p:spTree>
    <p:extLst>
      <p:ext uri="{BB962C8B-B14F-4D97-AF65-F5344CB8AC3E}">
        <p14:creationId xmlns:p14="http://schemas.microsoft.com/office/powerpoint/2010/main" val="3116902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59A1-B320-D535-18CF-E8D071DBFB71}"/>
              </a:ext>
            </a:extLst>
          </p:cNvPr>
          <p:cNvSpPr>
            <a:spLocks noGrp="1"/>
          </p:cNvSpPr>
          <p:nvPr>
            <p:ph type="title"/>
          </p:nvPr>
        </p:nvSpPr>
        <p:spPr/>
        <p:txBody>
          <a:bodyPr/>
          <a:lstStyle/>
          <a:p>
            <a:r>
              <a:rPr lang="en-US" dirty="0"/>
              <a:t>Scenario Explorer Web Site</a:t>
            </a:r>
          </a:p>
        </p:txBody>
      </p:sp>
      <p:sp>
        <p:nvSpPr>
          <p:cNvPr id="3" name="TextBox 2">
            <a:extLst>
              <a:ext uri="{FF2B5EF4-FFF2-40B4-BE49-F238E27FC236}">
                <a16:creationId xmlns:a16="http://schemas.microsoft.com/office/drawing/2014/main" id="{68808269-959F-36E8-8C60-B37DE3A3B004}"/>
              </a:ext>
            </a:extLst>
          </p:cNvPr>
          <p:cNvSpPr txBox="1"/>
          <p:nvPr/>
        </p:nvSpPr>
        <p:spPr>
          <a:xfrm>
            <a:off x="723901" y="1466852"/>
            <a:ext cx="10515600" cy="923330"/>
          </a:xfrm>
          <a:prstGeom prst="rect">
            <a:avLst/>
          </a:prstGeom>
          <a:noFill/>
        </p:spPr>
        <p:txBody>
          <a:bodyPr wrap="square" rtlCol="0">
            <a:spAutoFit/>
          </a:bodyPr>
          <a:lstStyle/>
          <a:p>
            <a:r>
              <a:rPr lang="en-US" dirty="0"/>
              <a:t>Once the “temperature increase model” was completed it could be incorporated in the Scenario Explorer Web page and used to satisfy Dennis’s need: estimating the amount of solar radiation management that would be needed to limit the temperature increase to 1.5</a:t>
            </a:r>
            <a:r>
              <a:rPr lang="en-US" b="0" i="0" dirty="0">
                <a:solidFill>
                  <a:srgbClr val="000000"/>
                </a:solidFill>
                <a:effectLst/>
                <a:latin typeface="Calibri" panose="020F0502020204030204" pitchFamily="34" charset="0"/>
              </a:rPr>
              <a:t>°</a:t>
            </a:r>
            <a:r>
              <a:rPr lang="en-US" dirty="0"/>
              <a:t>C in 2100 for the HPAC CO2 emissions pathway.</a:t>
            </a:r>
          </a:p>
        </p:txBody>
      </p:sp>
      <p:graphicFrame>
        <p:nvGraphicFramePr>
          <p:cNvPr id="5" name="Table 4">
            <a:extLst>
              <a:ext uri="{FF2B5EF4-FFF2-40B4-BE49-F238E27FC236}">
                <a16:creationId xmlns:a16="http://schemas.microsoft.com/office/drawing/2014/main" id="{AB366CA6-F14D-546F-6BD2-36A80EC19266}"/>
              </a:ext>
            </a:extLst>
          </p:cNvPr>
          <p:cNvGraphicFramePr>
            <a:graphicFrameLocks noGrp="1"/>
          </p:cNvGraphicFramePr>
          <p:nvPr>
            <p:extLst>
              <p:ext uri="{D42A27DB-BD31-4B8C-83A1-F6EECF244321}">
                <p14:modId xmlns:p14="http://schemas.microsoft.com/office/powerpoint/2010/main" val="1554014439"/>
              </p:ext>
            </p:extLst>
          </p:nvPr>
        </p:nvGraphicFramePr>
        <p:xfrm>
          <a:off x="925286" y="2914650"/>
          <a:ext cx="9779544" cy="1651000"/>
        </p:xfrm>
        <a:graphic>
          <a:graphicData uri="http://schemas.openxmlformats.org/drawingml/2006/table">
            <a:tbl>
              <a:tblPr firstRow="1" bandRow="1">
                <a:tableStyleId>{5C22544A-7EE6-4342-B048-85BDC9FD1C3A}</a:tableStyleId>
              </a:tblPr>
              <a:tblGrid>
                <a:gridCol w="2703511">
                  <a:extLst>
                    <a:ext uri="{9D8B030D-6E8A-4147-A177-3AD203B41FA5}">
                      <a16:colId xmlns:a16="http://schemas.microsoft.com/office/drawing/2014/main" val="2506181363"/>
                    </a:ext>
                  </a:extLst>
                </a:gridCol>
                <a:gridCol w="7076033">
                  <a:extLst>
                    <a:ext uri="{9D8B030D-6E8A-4147-A177-3AD203B41FA5}">
                      <a16:colId xmlns:a16="http://schemas.microsoft.com/office/drawing/2014/main" val="980536287"/>
                    </a:ext>
                  </a:extLst>
                </a:gridCol>
              </a:tblGrid>
              <a:tr h="370840">
                <a:tc>
                  <a:txBody>
                    <a:bodyPr/>
                    <a:lstStyle/>
                    <a:p>
                      <a:r>
                        <a:rPr lang="en-US" dirty="0"/>
                        <a:t>Menu Option</a:t>
                      </a:r>
                    </a:p>
                  </a:txBody>
                  <a:tcPr/>
                </a:tc>
                <a:tc>
                  <a:txBody>
                    <a:bodyPr/>
                    <a:lstStyle/>
                    <a:p>
                      <a:r>
                        <a:rPr lang="en-US" dirty="0"/>
                        <a:t>Description</a:t>
                      </a:r>
                    </a:p>
                  </a:txBody>
                  <a:tcPr/>
                </a:tc>
                <a:extLst>
                  <a:ext uri="{0D108BD9-81ED-4DB2-BD59-A6C34878D82A}">
                    <a16:rowId xmlns:a16="http://schemas.microsoft.com/office/drawing/2014/main" val="3829480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About Scenarios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Provides background information on projections, scenarios, and  pathways</a:t>
                      </a:r>
                    </a:p>
                  </a:txBody>
                  <a:tcPr/>
                </a:tc>
                <a:extLst>
                  <a:ext uri="{0D108BD9-81ED-4DB2-BD59-A6C34878D82A}">
                    <a16:rowId xmlns:a16="http://schemas.microsoft.com/office/drawing/2014/main" val="38849318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Consequences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Describes some of the consequences of exceeding a  1.5°C temperature increase</a:t>
                      </a:r>
                    </a:p>
                  </a:txBody>
                  <a:tcPr/>
                </a:tc>
                <a:extLst>
                  <a:ext uri="{0D108BD9-81ED-4DB2-BD59-A6C34878D82A}">
                    <a16:rowId xmlns:a16="http://schemas.microsoft.com/office/drawing/2014/main" val="1078649134"/>
                  </a:ext>
                </a:extLst>
              </a:tr>
            </a:tbl>
          </a:graphicData>
        </a:graphic>
      </p:graphicFrame>
      <p:sp>
        <p:nvSpPr>
          <p:cNvPr id="4" name="Slide Number Placeholder 3">
            <a:extLst>
              <a:ext uri="{FF2B5EF4-FFF2-40B4-BE49-F238E27FC236}">
                <a16:creationId xmlns:a16="http://schemas.microsoft.com/office/drawing/2014/main" id="{7D2E9A16-7767-BFF3-C690-7F2207A27C2F}"/>
              </a:ext>
            </a:extLst>
          </p:cNvPr>
          <p:cNvSpPr>
            <a:spLocks noGrp="1"/>
          </p:cNvSpPr>
          <p:nvPr>
            <p:ph type="sldNum" sz="quarter" idx="12"/>
          </p:nvPr>
        </p:nvSpPr>
        <p:spPr/>
        <p:txBody>
          <a:bodyPr/>
          <a:lstStyle/>
          <a:p>
            <a:fld id="{B1719CA8-C6A8-4743-A686-2A80CA3256FA}" type="slidenum">
              <a:rPr lang="en-US" smtClean="0"/>
              <a:t>40</a:t>
            </a:fld>
            <a:endParaRPr lang="en-US"/>
          </a:p>
        </p:txBody>
      </p:sp>
    </p:spTree>
    <p:extLst>
      <p:ext uri="{BB962C8B-B14F-4D97-AF65-F5344CB8AC3E}">
        <p14:creationId xmlns:p14="http://schemas.microsoft.com/office/powerpoint/2010/main" val="1051443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ADBA-DDAF-57CA-0C6F-64081A4B7F80}"/>
              </a:ext>
            </a:extLst>
          </p:cNvPr>
          <p:cNvSpPr>
            <a:spLocks noGrp="1"/>
          </p:cNvSpPr>
          <p:nvPr>
            <p:ph type="title"/>
          </p:nvPr>
        </p:nvSpPr>
        <p:spPr/>
        <p:txBody>
          <a:bodyPr/>
          <a:lstStyle/>
          <a:p>
            <a:r>
              <a:rPr lang="en-US" dirty="0"/>
              <a:t>ON-LINE DEMO</a:t>
            </a:r>
          </a:p>
        </p:txBody>
      </p:sp>
      <p:sp>
        <p:nvSpPr>
          <p:cNvPr id="3" name="Slide Number Placeholder 2">
            <a:extLst>
              <a:ext uri="{FF2B5EF4-FFF2-40B4-BE49-F238E27FC236}">
                <a16:creationId xmlns:a16="http://schemas.microsoft.com/office/drawing/2014/main" id="{F7E91A49-348E-D00C-7450-D7A0491AE747}"/>
              </a:ext>
            </a:extLst>
          </p:cNvPr>
          <p:cNvSpPr>
            <a:spLocks noGrp="1"/>
          </p:cNvSpPr>
          <p:nvPr>
            <p:ph type="sldNum" sz="quarter" idx="12"/>
          </p:nvPr>
        </p:nvSpPr>
        <p:spPr/>
        <p:txBody>
          <a:bodyPr/>
          <a:lstStyle/>
          <a:p>
            <a:fld id="{B1719CA8-C6A8-4743-A686-2A80CA3256FA}" type="slidenum">
              <a:rPr lang="en-US" smtClean="0"/>
              <a:t>41</a:t>
            </a:fld>
            <a:endParaRPr lang="en-US"/>
          </a:p>
        </p:txBody>
      </p:sp>
    </p:spTree>
    <p:extLst>
      <p:ext uri="{BB962C8B-B14F-4D97-AF65-F5344CB8AC3E}">
        <p14:creationId xmlns:p14="http://schemas.microsoft.com/office/powerpoint/2010/main" val="1641932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0586-2322-FF4A-9676-B9FFC6417A5A}"/>
              </a:ext>
            </a:extLst>
          </p:cNvPr>
          <p:cNvSpPr>
            <a:spLocks noGrp="1"/>
          </p:cNvSpPr>
          <p:nvPr>
            <p:ph type="title"/>
          </p:nvPr>
        </p:nvSpPr>
        <p:spPr/>
        <p:txBody>
          <a:bodyPr/>
          <a:lstStyle/>
          <a:p>
            <a:r>
              <a:rPr lang="en-US" dirty="0"/>
              <a:t>Screen shots from the demo are included in the PowerPoint slides</a:t>
            </a:r>
          </a:p>
        </p:txBody>
      </p:sp>
      <p:sp>
        <p:nvSpPr>
          <p:cNvPr id="3" name="Slide Number Placeholder 2">
            <a:extLst>
              <a:ext uri="{FF2B5EF4-FFF2-40B4-BE49-F238E27FC236}">
                <a16:creationId xmlns:a16="http://schemas.microsoft.com/office/drawing/2014/main" id="{CA0EA780-0F43-4145-9870-C728F3C723D7}"/>
              </a:ext>
            </a:extLst>
          </p:cNvPr>
          <p:cNvSpPr>
            <a:spLocks noGrp="1"/>
          </p:cNvSpPr>
          <p:nvPr>
            <p:ph type="sldNum" sz="quarter" idx="12"/>
          </p:nvPr>
        </p:nvSpPr>
        <p:spPr/>
        <p:txBody>
          <a:bodyPr/>
          <a:lstStyle/>
          <a:p>
            <a:fld id="{B1719CA8-C6A8-4743-A686-2A80CA3256FA}" type="slidenum">
              <a:rPr lang="en-US" smtClean="0"/>
              <a:t>42</a:t>
            </a:fld>
            <a:endParaRPr lang="en-US"/>
          </a:p>
        </p:txBody>
      </p:sp>
    </p:spTree>
    <p:extLst>
      <p:ext uri="{BB962C8B-B14F-4D97-AF65-F5344CB8AC3E}">
        <p14:creationId xmlns:p14="http://schemas.microsoft.com/office/powerpoint/2010/main" val="849476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CBDF-3DA1-B71C-421D-95A8637F1FDF}"/>
              </a:ext>
            </a:extLst>
          </p:cNvPr>
          <p:cNvSpPr>
            <a:spLocks noGrp="1"/>
          </p:cNvSpPr>
          <p:nvPr>
            <p:ph type="title"/>
          </p:nvPr>
        </p:nvSpPr>
        <p:spPr/>
        <p:txBody>
          <a:bodyPr/>
          <a:lstStyle/>
          <a:p>
            <a:r>
              <a:rPr lang="en-US" dirty="0"/>
              <a:t>“What If” analysis</a:t>
            </a:r>
          </a:p>
        </p:txBody>
      </p:sp>
      <p:sp>
        <p:nvSpPr>
          <p:cNvPr id="6" name="TextBox 5">
            <a:extLst>
              <a:ext uri="{FF2B5EF4-FFF2-40B4-BE49-F238E27FC236}">
                <a16:creationId xmlns:a16="http://schemas.microsoft.com/office/drawing/2014/main" id="{3B14D6AC-7344-259D-5F26-D7282DC63B8E}"/>
              </a:ext>
            </a:extLst>
          </p:cNvPr>
          <p:cNvSpPr txBox="1"/>
          <p:nvPr/>
        </p:nvSpPr>
        <p:spPr>
          <a:xfrm>
            <a:off x="571500" y="1404968"/>
            <a:ext cx="11620500" cy="4401205"/>
          </a:xfrm>
          <a:prstGeom prst="rect">
            <a:avLst/>
          </a:prstGeom>
          <a:noFill/>
        </p:spPr>
        <p:txBody>
          <a:bodyPr wrap="square">
            <a:spAutoFit/>
          </a:bodyPr>
          <a:lstStyle/>
          <a:p>
            <a:r>
              <a:rPr lang="en-US" sz="2000" dirty="0"/>
              <a:t>One of the main reasons for developing this model is that, while global circulation models have done a relatively good job in predicting past temperatures changes, the climate system is beginning to behave in unpredictable ways and these models likely underestimate the future yearly temperature increases. (See "Are general circulation models obsolete?“ </a:t>
            </a:r>
            <a:r>
              <a:rPr lang="en-US" sz="2000" dirty="0">
                <a:solidFill>
                  <a:srgbClr val="0000FF"/>
                </a:solidFill>
                <a:hlinkClick r:id="rId3"/>
              </a:rPr>
              <a:t>https://www.pnas.org/doi/10.1073/pnas.2202075119</a:t>
            </a:r>
            <a:r>
              <a:rPr lang="en-US" sz="2000" dirty="0"/>
              <a:t>).</a:t>
            </a:r>
          </a:p>
          <a:p>
            <a:endParaRPr lang="en-US" sz="2000" dirty="0"/>
          </a:p>
          <a:p>
            <a:r>
              <a:rPr lang="en-US" sz="2000" dirty="0"/>
              <a:t> For example:</a:t>
            </a:r>
          </a:p>
          <a:p>
            <a:endParaRPr lang="en-US" sz="2000" dirty="0"/>
          </a:p>
          <a:p>
            <a:pPr marL="285750" indent="-285750">
              <a:buFont typeface="Arial" panose="020B0604020202020204" pitchFamily="34" charset="0"/>
              <a:buChar char="•"/>
            </a:pPr>
            <a:r>
              <a:rPr lang="en-US" sz="2000" dirty="0"/>
              <a:t>The rate of temperature increase per decade will likely increase (in the IPCC data the rate is 0.26°C but Dr James Hansen expects it to be 0.36°C)</a:t>
            </a:r>
          </a:p>
          <a:p>
            <a:pPr marL="285750" indent="-285750">
              <a:buFont typeface="Arial" panose="020B0604020202020204" pitchFamily="34" charset="0"/>
              <a:buChar char="•"/>
            </a:pPr>
            <a:r>
              <a:rPr lang="en-US" sz="2000" dirty="0"/>
              <a:t>Permanent temperature acceleration in 2023 </a:t>
            </a:r>
          </a:p>
          <a:p>
            <a:pPr marL="285750" indent="-285750">
              <a:buFont typeface="Arial" panose="020B0604020202020204" pitchFamily="34" charset="0"/>
              <a:buChar char="•"/>
            </a:pPr>
            <a:r>
              <a:rPr lang="en-US" sz="2000" dirty="0"/>
              <a:t>Accelerated natural emissions (permafrost, wildfires, etc.)</a:t>
            </a:r>
          </a:p>
          <a:p>
            <a:pPr marL="285750" indent="-285750">
              <a:buFont typeface="Arial" panose="020B0604020202020204" pitchFamily="34" charset="0"/>
              <a:buChar char="•"/>
            </a:pPr>
            <a:r>
              <a:rPr lang="en-US" sz="2000" dirty="0"/>
              <a:t>Natural CH4 emissions increasing faster than expected</a:t>
            </a:r>
          </a:p>
          <a:p>
            <a:pPr marL="285750" indent="-285750">
              <a:buFont typeface="Arial" panose="020B0604020202020204" pitchFamily="34" charset="0"/>
              <a:buChar char="•"/>
            </a:pPr>
            <a:r>
              <a:rPr lang="en-US" sz="2000" dirty="0"/>
              <a:t>Albedo changes (clouds and surface reflectivity)</a:t>
            </a:r>
          </a:p>
          <a:p>
            <a:pPr marL="285750" indent="-285750">
              <a:buFont typeface="Arial" panose="020B0604020202020204" pitchFamily="34" charset="0"/>
              <a:buChar char="•"/>
            </a:pPr>
            <a:r>
              <a:rPr lang="en-US" sz="2000" dirty="0"/>
              <a:t>The land and ocean sinks are decreasing faster than expected</a:t>
            </a:r>
          </a:p>
        </p:txBody>
      </p:sp>
      <p:sp>
        <p:nvSpPr>
          <p:cNvPr id="3" name="Slide Number Placeholder 2">
            <a:extLst>
              <a:ext uri="{FF2B5EF4-FFF2-40B4-BE49-F238E27FC236}">
                <a16:creationId xmlns:a16="http://schemas.microsoft.com/office/drawing/2014/main" id="{4B6ECC02-6D20-D35A-E9A6-D9A496A37F86}"/>
              </a:ext>
            </a:extLst>
          </p:cNvPr>
          <p:cNvSpPr>
            <a:spLocks noGrp="1"/>
          </p:cNvSpPr>
          <p:nvPr>
            <p:ph type="sldNum" sz="quarter" idx="12"/>
          </p:nvPr>
        </p:nvSpPr>
        <p:spPr/>
        <p:txBody>
          <a:bodyPr/>
          <a:lstStyle/>
          <a:p>
            <a:fld id="{B1719CA8-C6A8-4743-A686-2A80CA3256FA}" type="slidenum">
              <a:rPr lang="en-US" smtClean="0"/>
              <a:t>43</a:t>
            </a:fld>
            <a:endParaRPr lang="en-US"/>
          </a:p>
        </p:txBody>
      </p:sp>
    </p:spTree>
    <p:extLst>
      <p:ext uri="{BB962C8B-B14F-4D97-AF65-F5344CB8AC3E}">
        <p14:creationId xmlns:p14="http://schemas.microsoft.com/office/powerpoint/2010/main" val="2005553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1404-A110-627D-5A92-7DB9E8EF5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56267-8583-BCEB-3E42-05CE76841690}"/>
              </a:ext>
            </a:extLst>
          </p:cNvPr>
          <p:cNvSpPr>
            <a:spLocks noGrp="1"/>
          </p:cNvSpPr>
          <p:nvPr>
            <p:ph type="title"/>
          </p:nvPr>
        </p:nvSpPr>
        <p:spPr/>
        <p:txBody>
          <a:bodyPr/>
          <a:lstStyle/>
          <a:p>
            <a:r>
              <a:rPr lang="en-US" dirty="0"/>
              <a:t>“What If” Analysis for the Moderate Pathway.</a:t>
            </a:r>
          </a:p>
        </p:txBody>
      </p:sp>
      <p:sp>
        <p:nvSpPr>
          <p:cNvPr id="6" name="TextBox 5">
            <a:extLst>
              <a:ext uri="{FF2B5EF4-FFF2-40B4-BE49-F238E27FC236}">
                <a16:creationId xmlns:a16="http://schemas.microsoft.com/office/drawing/2014/main" id="{AA41DA07-3D94-399F-EB21-16D0A8A5B043}"/>
              </a:ext>
            </a:extLst>
          </p:cNvPr>
          <p:cNvSpPr txBox="1"/>
          <p:nvPr/>
        </p:nvSpPr>
        <p:spPr>
          <a:xfrm>
            <a:off x="571500" y="1476406"/>
            <a:ext cx="11620500" cy="400110"/>
          </a:xfrm>
          <a:prstGeom prst="rect">
            <a:avLst/>
          </a:prstGeom>
          <a:noFill/>
        </p:spPr>
        <p:txBody>
          <a:bodyPr wrap="square">
            <a:spAutoFit/>
          </a:bodyPr>
          <a:lstStyle/>
          <a:p>
            <a:endParaRPr lang="en-US" sz="2000" dirty="0"/>
          </a:p>
        </p:txBody>
      </p:sp>
      <p:pic>
        <p:nvPicPr>
          <p:cNvPr id="3074" name="Picture 2">
            <a:extLst>
              <a:ext uri="{FF2B5EF4-FFF2-40B4-BE49-F238E27FC236}">
                <a16:creationId xmlns:a16="http://schemas.microsoft.com/office/drawing/2014/main" id="{44AC0EE2-7436-50C9-DDA2-E5630888E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43113"/>
            <a:ext cx="10096500" cy="41719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45E4FFC-C96E-E025-4644-A49632EA3AC0}"/>
              </a:ext>
            </a:extLst>
          </p:cNvPr>
          <p:cNvSpPr>
            <a:spLocks noGrp="1"/>
          </p:cNvSpPr>
          <p:nvPr>
            <p:ph type="sldNum" sz="quarter" idx="12"/>
          </p:nvPr>
        </p:nvSpPr>
        <p:spPr/>
        <p:txBody>
          <a:bodyPr/>
          <a:lstStyle/>
          <a:p>
            <a:fld id="{B1719CA8-C6A8-4743-A686-2A80CA3256FA}" type="slidenum">
              <a:rPr lang="en-US" smtClean="0"/>
              <a:t>44</a:t>
            </a:fld>
            <a:endParaRPr lang="en-US"/>
          </a:p>
        </p:txBody>
      </p:sp>
    </p:spTree>
    <p:extLst>
      <p:ext uri="{BB962C8B-B14F-4D97-AF65-F5344CB8AC3E}">
        <p14:creationId xmlns:p14="http://schemas.microsoft.com/office/powerpoint/2010/main" val="1806926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2922-1EFC-C3FD-93B1-6B3BEB57D2CC}"/>
              </a:ext>
            </a:extLst>
          </p:cNvPr>
          <p:cNvSpPr>
            <a:spLocks noGrp="1"/>
          </p:cNvSpPr>
          <p:nvPr>
            <p:ph type="title"/>
          </p:nvPr>
        </p:nvSpPr>
        <p:spPr/>
        <p:txBody>
          <a:bodyPr/>
          <a:lstStyle/>
          <a:p>
            <a:r>
              <a:rPr lang="en-US" dirty="0"/>
              <a:t>Earth’s Energy Imbalance</a:t>
            </a:r>
          </a:p>
        </p:txBody>
      </p:sp>
      <p:pic>
        <p:nvPicPr>
          <p:cNvPr id="3076" name="Picture 4" descr="Leon Simons (looking up) on X: &quot;@ryankatzrosene @danmiller999  @DrJamesEHansen There is a lot of warming in the pipeline! The Earth's  Energy Imbalance of about 1.4 W/m² over the past 4 years from @">
            <a:extLst>
              <a:ext uri="{FF2B5EF4-FFF2-40B4-BE49-F238E27FC236}">
                <a16:creationId xmlns:a16="http://schemas.microsoft.com/office/drawing/2014/main" id="{2102DD49-0288-E50D-3026-70A499D15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775" y="1430128"/>
            <a:ext cx="6021388" cy="50627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DEB71E-A513-3059-ED04-3A6D960DC867}"/>
              </a:ext>
            </a:extLst>
          </p:cNvPr>
          <p:cNvSpPr txBox="1"/>
          <p:nvPr/>
        </p:nvSpPr>
        <p:spPr>
          <a:xfrm>
            <a:off x="923925" y="1962150"/>
            <a:ext cx="4095750" cy="2862322"/>
          </a:xfrm>
          <a:prstGeom prst="rect">
            <a:avLst/>
          </a:prstGeom>
          <a:noFill/>
        </p:spPr>
        <p:txBody>
          <a:bodyPr wrap="square" rtlCol="0">
            <a:spAutoFit/>
          </a:bodyPr>
          <a:lstStyle/>
          <a:p>
            <a:r>
              <a:rPr lang="en-US" sz="1800" dirty="0">
                <a:effectLst/>
                <a:ea typeface="Calibri" panose="020F0502020204030204" pitchFamily="34" charset="0"/>
                <a:cs typeface="Calibri" panose="020F0502020204030204" pitchFamily="34" charset="0"/>
              </a:rPr>
              <a:t>The earth’s energy imbalance is now +1.37 W/m2, compared to +0.37 W/m2 at the beginning of the century, and that it is increasing rapidly. This heat imbalance is caused by more radiation reaching the earth than is radiating back to space. It is continuing to build up, particularly in the oceans, reducing the prospects for stabilizing global temperatures.</a:t>
            </a:r>
            <a:endParaRPr lang="en-US" dirty="0"/>
          </a:p>
        </p:txBody>
      </p:sp>
      <p:sp>
        <p:nvSpPr>
          <p:cNvPr id="4" name="Slide Number Placeholder 3">
            <a:extLst>
              <a:ext uri="{FF2B5EF4-FFF2-40B4-BE49-F238E27FC236}">
                <a16:creationId xmlns:a16="http://schemas.microsoft.com/office/drawing/2014/main" id="{45D69318-BCF0-74A0-26A3-657EA179B8CE}"/>
              </a:ext>
            </a:extLst>
          </p:cNvPr>
          <p:cNvSpPr>
            <a:spLocks noGrp="1"/>
          </p:cNvSpPr>
          <p:nvPr>
            <p:ph type="sldNum" sz="quarter" idx="12"/>
          </p:nvPr>
        </p:nvSpPr>
        <p:spPr/>
        <p:txBody>
          <a:bodyPr/>
          <a:lstStyle/>
          <a:p>
            <a:fld id="{B1719CA8-C6A8-4743-A686-2A80CA3256FA}" type="slidenum">
              <a:rPr lang="en-US" smtClean="0"/>
              <a:t>45</a:t>
            </a:fld>
            <a:endParaRPr lang="en-US"/>
          </a:p>
        </p:txBody>
      </p:sp>
    </p:spTree>
    <p:extLst>
      <p:ext uri="{BB962C8B-B14F-4D97-AF65-F5344CB8AC3E}">
        <p14:creationId xmlns:p14="http://schemas.microsoft.com/office/powerpoint/2010/main" val="96640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3DB03-7053-4E28-F421-58C9C180ECFB}"/>
              </a:ext>
            </a:extLst>
          </p:cNvPr>
          <p:cNvPicPr>
            <a:picLocks noChangeAspect="1"/>
          </p:cNvPicPr>
          <p:nvPr/>
        </p:nvPicPr>
        <p:blipFill>
          <a:blip r:embed="rId3"/>
          <a:stretch>
            <a:fillRect/>
          </a:stretch>
        </p:blipFill>
        <p:spPr>
          <a:xfrm>
            <a:off x="1047271" y="0"/>
            <a:ext cx="10097457" cy="6858000"/>
          </a:xfrm>
          <a:prstGeom prst="rect">
            <a:avLst/>
          </a:prstGeom>
        </p:spPr>
      </p:pic>
      <p:sp>
        <p:nvSpPr>
          <p:cNvPr id="5" name="Oval 4">
            <a:extLst>
              <a:ext uri="{FF2B5EF4-FFF2-40B4-BE49-F238E27FC236}">
                <a16:creationId xmlns:a16="http://schemas.microsoft.com/office/drawing/2014/main" id="{79FF38CE-14E9-ACAA-09BE-C4A97DE83AAE}"/>
              </a:ext>
            </a:extLst>
          </p:cNvPr>
          <p:cNvSpPr/>
          <p:nvPr/>
        </p:nvSpPr>
        <p:spPr>
          <a:xfrm>
            <a:off x="2962275" y="2743200"/>
            <a:ext cx="1143000" cy="9525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5D3B5C6-BE32-22D5-D78A-6E9B68844689}"/>
              </a:ext>
            </a:extLst>
          </p:cNvPr>
          <p:cNvSpPr>
            <a:spLocks noGrp="1"/>
          </p:cNvSpPr>
          <p:nvPr>
            <p:ph type="sldNum" sz="quarter" idx="12"/>
          </p:nvPr>
        </p:nvSpPr>
        <p:spPr/>
        <p:txBody>
          <a:bodyPr/>
          <a:lstStyle/>
          <a:p>
            <a:fld id="{B1719CA8-C6A8-4743-A686-2A80CA3256FA}" type="slidenum">
              <a:rPr lang="en-US" smtClean="0"/>
              <a:t>46</a:t>
            </a:fld>
            <a:endParaRPr lang="en-US"/>
          </a:p>
        </p:txBody>
      </p:sp>
    </p:spTree>
    <p:extLst>
      <p:ext uri="{BB962C8B-B14F-4D97-AF65-F5344CB8AC3E}">
        <p14:creationId xmlns:p14="http://schemas.microsoft.com/office/powerpoint/2010/main" val="1125272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3C1B-6658-29A5-4FF6-BFE2030D5551}"/>
              </a:ext>
            </a:extLst>
          </p:cNvPr>
          <p:cNvSpPr>
            <a:spLocks noGrp="1"/>
          </p:cNvSpPr>
          <p:nvPr>
            <p:ph type="title"/>
          </p:nvPr>
        </p:nvSpPr>
        <p:spPr>
          <a:xfrm>
            <a:off x="838200" y="365125"/>
            <a:ext cx="3295650" cy="1325563"/>
          </a:xfrm>
        </p:spPr>
        <p:txBody>
          <a:bodyPr/>
          <a:lstStyle/>
          <a:p>
            <a:r>
              <a:rPr lang="en-US" dirty="0"/>
              <a:t>Albedo</a:t>
            </a:r>
          </a:p>
        </p:txBody>
      </p:sp>
      <p:pic>
        <p:nvPicPr>
          <p:cNvPr id="4098" name="Picture 1" descr="A graph showing the weather&#10;&#10;Description automatically generated with medium confidence">
            <a:extLst>
              <a:ext uri="{FF2B5EF4-FFF2-40B4-BE49-F238E27FC236}">
                <a16:creationId xmlns:a16="http://schemas.microsoft.com/office/drawing/2014/main" id="{8BA68E6B-4B67-4FA2-A914-D8232EFB3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4" y="2772959"/>
            <a:ext cx="5176838"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Figure 6. Earth’s albedo (reflectivity, in percent), seasonality removed.Footnote**">
            <a:extLst>
              <a:ext uri="{FF2B5EF4-FFF2-40B4-BE49-F238E27FC236}">
                <a16:creationId xmlns:a16="http://schemas.microsoft.com/office/drawing/2014/main" id="{FFB258C3-F5E1-068C-257F-BBED90898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056" y="3212843"/>
            <a:ext cx="6504546" cy="25497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CE18C8-9288-0370-09A7-3F6D45A9472B}"/>
              </a:ext>
            </a:extLst>
          </p:cNvPr>
          <p:cNvSpPr txBox="1"/>
          <p:nvPr/>
        </p:nvSpPr>
        <p:spPr>
          <a:xfrm>
            <a:off x="6638924" y="2784573"/>
            <a:ext cx="5176838" cy="307777"/>
          </a:xfrm>
          <a:prstGeom prst="rect">
            <a:avLst/>
          </a:prstGeom>
          <a:noFill/>
        </p:spPr>
        <p:txBody>
          <a:bodyPr wrap="square" rtlCol="0">
            <a:spAutoFit/>
          </a:bodyPr>
          <a:lstStyle/>
          <a:p>
            <a:r>
              <a:rPr lang="en-US" sz="1400" b="0" i="0" dirty="0">
                <a:solidFill>
                  <a:srgbClr val="333333"/>
                </a:solidFill>
                <a:effectLst/>
                <a:latin typeface="Open Sans" panose="020B0606030504020204" pitchFamily="34" charset="0"/>
              </a:rPr>
              <a:t>Earth’s albedo (reflectivity, in percent), seasonality removed</a:t>
            </a:r>
            <a:endParaRPr lang="en-US" sz="1400" dirty="0"/>
          </a:p>
        </p:txBody>
      </p:sp>
      <p:sp>
        <p:nvSpPr>
          <p:cNvPr id="8" name="TextBox 7">
            <a:extLst>
              <a:ext uri="{FF2B5EF4-FFF2-40B4-BE49-F238E27FC236}">
                <a16:creationId xmlns:a16="http://schemas.microsoft.com/office/drawing/2014/main" id="{7B1913B1-F8C1-D2CE-2E39-C236A9E66D90}"/>
              </a:ext>
            </a:extLst>
          </p:cNvPr>
          <p:cNvSpPr txBox="1"/>
          <p:nvPr/>
        </p:nvSpPr>
        <p:spPr>
          <a:xfrm>
            <a:off x="6948487" y="6009398"/>
            <a:ext cx="4762500" cy="246221"/>
          </a:xfrm>
          <a:prstGeom prst="rect">
            <a:avLst/>
          </a:prstGeom>
          <a:noFill/>
        </p:spPr>
        <p:txBody>
          <a:bodyPr wrap="square">
            <a:spAutoFit/>
          </a:bodyPr>
          <a:lstStyle/>
          <a:p>
            <a:r>
              <a:rPr lang="en-US" sz="1000" dirty="0"/>
              <a:t>https://www.tandfonline.com/doi/full/10.1080/00139157.2025.2434494#d1e767</a:t>
            </a:r>
          </a:p>
        </p:txBody>
      </p:sp>
      <p:sp>
        <p:nvSpPr>
          <p:cNvPr id="11" name="TextBox 10">
            <a:extLst>
              <a:ext uri="{FF2B5EF4-FFF2-40B4-BE49-F238E27FC236}">
                <a16:creationId xmlns:a16="http://schemas.microsoft.com/office/drawing/2014/main" id="{95797700-073C-F933-CE07-0289911659D1}"/>
              </a:ext>
            </a:extLst>
          </p:cNvPr>
          <p:cNvSpPr txBox="1"/>
          <p:nvPr/>
        </p:nvSpPr>
        <p:spPr>
          <a:xfrm>
            <a:off x="3952875" y="232374"/>
            <a:ext cx="7981950" cy="2031325"/>
          </a:xfrm>
          <a:prstGeom prst="rect">
            <a:avLst/>
          </a:prstGeom>
          <a:noFill/>
        </p:spPr>
        <p:txBody>
          <a:bodyPr wrap="square" rtlCol="0">
            <a:spAutoFit/>
          </a:bodyPr>
          <a:lstStyle/>
          <a:p>
            <a:r>
              <a:rPr lang="en-US" b="1" dirty="0"/>
              <a:t>Why the sudden increase in the Earth’s temperature in 2023 and 2024?</a:t>
            </a:r>
          </a:p>
          <a:p>
            <a:r>
              <a:rPr lang="en-US" dirty="0"/>
              <a:t>A sharp decline in the Earth’s planetary albedo by 5% since 2010, which is equivalent to 1.5 W/m-2 global average increase in absorbed solar radiation due to:</a:t>
            </a:r>
          </a:p>
          <a:p>
            <a:pPr marL="285750" indent="-285750">
              <a:buFont typeface="Arial" panose="020B0604020202020204" pitchFamily="34" charset="0"/>
              <a:buChar char="•"/>
            </a:pPr>
            <a:r>
              <a:rPr lang="en-US" dirty="0"/>
              <a:t>Reduced cloud cover</a:t>
            </a:r>
          </a:p>
          <a:p>
            <a:pPr marL="285750" indent="-285750">
              <a:buFont typeface="Arial" panose="020B0604020202020204" pitchFamily="34" charset="0"/>
              <a:buChar char="•"/>
            </a:pPr>
            <a:r>
              <a:rPr lang="en-US" dirty="0"/>
              <a:t>Diminished Artic and Antarctic sea ice</a:t>
            </a:r>
          </a:p>
          <a:p>
            <a:pPr marL="285750" indent="-285750">
              <a:buFont typeface="Arial" panose="020B0604020202020204" pitchFamily="34" charset="0"/>
              <a:buChar char="•"/>
            </a:pPr>
            <a:r>
              <a:rPr lang="en-US" dirty="0"/>
              <a:t>Reduced aerosols from burning marine fuel with &gt; 0.5% sulphur since 2020</a:t>
            </a:r>
          </a:p>
        </p:txBody>
      </p:sp>
      <p:sp>
        <p:nvSpPr>
          <p:cNvPr id="12" name="TextBox 11">
            <a:extLst>
              <a:ext uri="{FF2B5EF4-FFF2-40B4-BE49-F238E27FC236}">
                <a16:creationId xmlns:a16="http://schemas.microsoft.com/office/drawing/2014/main" id="{72717933-56E7-E88B-465E-250C93029B4B}"/>
              </a:ext>
            </a:extLst>
          </p:cNvPr>
          <p:cNvSpPr txBox="1"/>
          <p:nvPr/>
        </p:nvSpPr>
        <p:spPr>
          <a:xfrm>
            <a:off x="2876549" y="6375726"/>
            <a:ext cx="7524750" cy="307777"/>
          </a:xfrm>
          <a:prstGeom prst="rect">
            <a:avLst/>
          </a:prstGeom>
          <a:noFill/>
        </p:spPr>
        <p:txBody>
          <a:bodyPr wrap="square" rtlCol="0">
            <a:spAutoFit/>
          </a:bodyPr>
          <a:lstStyle/>
          <a:p>
            <a:r>
              <a:rPr lang="en-US" sz="1400" i="1" dirty="0"/>
              <a:t>Note: Text and figures from Dr James Hansen’s webinars and articles</a:t>
            </a:r>
          </a:p>
        </p:txBody>
      </p:sp>
      <p:sp>
        <p:nvSpPr>
          <p:cNvPr id="3" name="Slide Number Placeholder 2">
            <a:extLst>
              <a:ext uri="{FF2B5EF4-FFF2-40B4-BE49-F238E27FC236}">
                <a16:creationId xmlns:a16="http://schemas.microsoft.com/office/drawing/2014/main" id="{9FBA576D-F32F-7FB3-1045-B9AC03FD4F7D}"/>
              </a:ext>
            </a:extLst>
          </p:cNvPr>
          <p:cNvSpPr>
            <a:spLocks noGrp="1"/>
          </p:cNvSpPr>
          <p:nvPr>
            <p:ph type="sldNum" sz="quarter" idx="12"/>
          </p:nvPr>
        </p:nvSpPr>
        <p:spPr/>
        <p:txBody>
          <a:bodyPr/>
          <a:lstStyle/>
          <a:p>
            <a:fld id="{B1719CA8-C6A8-4743-A686-2A80CA3256FA}" type="slidenum">
              <a:rPr lang="en-US" smtClean="0"/>
              <a:t>47</a:t>
            </a:fld>
            <a:endParaRPr lang="en-US"/>
          </a:p>
        </p:txBody>
      </p:sp>
    </p:spTree>
    <p:extLst>
      <p:ext uri="{BB962C8B-B14F-4D97-AF65-F5344CB8AC3E}">
        <p14:creationId xmlns:p14="http://schemas.microsoft.com/office/powerpoint/2010/main" val="518671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41FB-D7B1-191D-D913-73FA73C0E5E1}"/>
              </a:ext>
            </a:extLst>
          </p:cNvPr>
          <p:cNvSpPr>
            <a:spLocks noGrp="1"/>
          </p:cNvSpPr>
          <p:nvPr>
            <p:ph type="title"/>
          </p:nvPr>
        </p:nvSpPr>
        <p:spPr>
          <a:xfrm>
            <a:off x="962025" y="146050"/>
            <a:ext cx="10515600" cy="1325563"/>
          </a:xfrm>
        </p:spPr>
        <p:txBody>
          <a:bodyPr/>
          <a:lstStyle/>
          <a:p>
            <a:r>
              <a:rPr lang="en-US" dirty="0"/>
              <a:t>How you can help</a:t>
            </a:r>
          </a:p>
        </p:txBody>
      </p:sp>
      <p:sp>
        <p:nvSpPr>
          <p:cNvPr id="3" name="TextBox 2">
            <a:extLst>
              <a:ext uri="{FF2B5EF4-FFF2-40B4-BE49-F238E27FC236}">
                <a16:creationId xmlns:a16="http://schemas.microsoft.com/office/drawing/2014/main" id="{8934DDEE-EFA7-6422-9D62-7DA0FBFCD12B}"/>
              </a:ext>
            </a:extLst>
          </p:cNvPr>
          <p:cNvSpPr txBox="1"/>
          <p:nvPr/>
        </p:nvSpPr>
        <p:spPr>
          <a:xfrm>
            <a:off x="787400" y="1171972"/>
            <a:ext cx="11038840"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a:t>Review the Web site for accuracy, typos, what’s missing, etc.</a:t>
            </a:r>
          </a:p>
          <a:p>
            <a:pPr marL="285750" indent="-285750">
              <a:buFont typeface="Arial" panose="020B0604020202020204" pitchFamily="34" charset="0"/>
              <a:buChar char="•"/>
            </a:pPr>
            <a:r>
              <a:rPr lang="en-US" sz="2400" dirty="0"/>
              <a:t>Suggestions  for making the site “more usable”</a:t>
            </a:r>
          </a:p>
          <a:p>
            <a:pPr marL="285750" indent="-285750">
              <a:buFont typeface="Arial" panose="020B0604020202020204" pitchFamily="34" charset="0"/>
              <a:buChar char="•"/>
            </a:pPr>
            <a:r>
              <a:rPr lang="en-US" sz="2400" dirty="0"/>
              <a:t>Suggestions  for making the site more </a:t>
            </a:r>
            <a:r>
              <a:rPr lang="en-US" sz="2400" dirty="0">
                <a:effectLst/>
                <a:latin typeface="Aptos" panose="020B0004020202020204" pitchFamily="34" charset="0"/>
                <a:ea typeface="Calibri" panose="020F0502020204030204" pitchFamily="34" charset="0"/>
                <a:cs typeface="Calibri" panose="020F0502020204030204" pitchFamily="34" charset="0"/>
              </a:rPr>
              <a:t>graphically attractive</a:t>
            </a:r>
            <a:endParaRPr lang="en-US" sz="2400" dirty="0"/>
          </a:p>
          <a:p>
            <a:pPr marL="285750" indent="-285750">
              <a:buFont typeface="Arial" panose="020B0604020202020204" pitchFamily="34" charset="0"/>
              <a:buChar char="•"/>
            </a:pPr>
            <a:r>
              <a:rPr lang="en-US" sz="2400" dirty="0"/>
              <a:t>Develop a couple of “Mitigation and carbon dioxide removal” scenarios</a:t>
            </a:r>
          </a:p>
          <a:p>
            <a:pPr marL="285750" indent="-285750">
              <a:buFont typeface="Arial" panose="020B0604020202020204" pitchFamily="34" charset="0"/>
              <a:buChar char="•"/>
            </a:pPr>
            <a:r>
              <a:rPr lang="en-US" sz="2400" dirty="0"/>
              <a:t>Develop a couple of “Mitigation and SRM” scenarios</a:t>
            </a:r>
          </a:p>
          <a:p>
            <a:pPr marL="285750" indent="-285750">
              <a:buFont typeface="Arial" panose="020B0604020202020204" pitchFamily="34" charset="0"/>
              <a:buChar char="•"/>
            </a:pPr>
            <a:r>
              <a:rPr lang="en-US" sz="2400" dirty="0"/>
              <a:t>Help revise the  “Consequences” section – this should be the  “go to” section for describing the consequences of following a “mitigation and carbon dioxide removal” pathway</a:t>
            </a:r>
          </a:p>
          <a:p>
            <a:pPr marL="285750" indent="-285750">
              <a:buFont typeface="Arial" panose="020B0604020202020204" pitchFamily="34" charset="0"/>
              <a:buChar char="•"/>
            </a:pPr>
            <a:r>
              <a:rPr lang="en-US" sz="2400" dirty="0"/>
              <a:t>I need help with the “cost section” as the current values are just SWAGs (“scientific wild-assed guesses”) and more costs (e.g., mitigation, GDP loss, etc.) need to be added</a:t>
            </a:r>
          </a:p>
          <a:p>
            <a:pPr marL="285750" indent="-285750">
              <a:buFont typeface="Arial" panose="020B0604020202020204" pitchFamily="34" charset="0"/>
              <a:buChar char="•"/>
            </a:pPr>
            <a:r>
              <a:rPr lang="en-US" sz="2400" dirty="0"/>
              <a:t>I would like to have more detailed data CO2 emissions data from the IPCC AR6 so that I could derive a formula for estimating how much CO2 remains in the atmosphere for a given quantity of CO2 emissions</a:t>
            </a:r>
          </a:p>
          <a:p>
            <a:endParaRPr lang="en-US" dirty="0"/>
          </a:p>
        </p:txBody>
      </p:sp>
      <p:sp>
        <p:nvSpPr>
          <p:cNvPr id="4" name="Slide Number Placeholder 3">
            <a:extLst>
              <a:ext uri="{FF2B5EF4-FFF2-40B4-BE49-F238E27FC236}">
                <a16:creationId xmlns:a16="http://schemas.microsoft.com/office/drawing/2014/main" id="{BFB2F209-01CC-F84A-7B87-66225EA199F8}"/>
              </a:ext>
            </a:extLst>
          </p:cNvPr>
          <p:cNvSpPr>
            <a:spLocks noGrp="1"/>
          </p:cNvSpPr>
          <p:nvPr>
            <p:ph type="sldNum" sz="quarter" idx="12"/>
          </p:nvPr>
        </p:nvSpPr>
        <p:spPr/>
        <p:txBody>
          <a:bodyPr/>
          <a:lstStyle/>
          <a:p>
            <a:fld id="{B1719CA8-C6A8-4743-A686-2A80CA3256FA}" type="slidenum">
              <a:rPr lang="en-US" smtClean="0"/>
              <a:t>48</a:t>
            </a:fld>
            <a:endParaRPr lang="en-US"/>
          </a:p>
        </p:txBody>
      </p:sp>
    </p:spTree>
    <p:extLst>
      <p:ext uri="{BB962C8B-B14F-4D97-AF65-F5344CB8AC3E}">
        <p14:creationId xmlns:p14="http://schemas.microsoft.com/office/powerpoint/2010/main" val="2820187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016F-2609-D5C4-49C1-8DABC157DF21}"/>
              </a:ext>
            </a:extLst>
          </p:cNvPr>
          <p:cNvSpPr>
            <a:spLocks noGrp="1"/>
          </p:cNvSpPr>
          <p:nvPr>
            <p:ph type="title"/>
          </p:nvPr>
        </p:nvSpPr>
        <p:spPr>
          <a:xfrm>
            <a:off x="838200" y="365125"/>
            <a:ext cx="10515600" cy="2933246"/>
          </a:xfrm>
        </p:spPr>
        <p:txBody>
          <a:bodyPr>
            <a:normAutofit/>
          </a:bodyPr>
          <a:lstStyle/>
          <a:p>
            <a:r>
              <a:rPr lang="en-US" dirty="0"/>
              <a:t>Thank you!</a:t>
            </a:r>
            <a:br>
              <a:rPr lang="en-US" dirty="0"/>
            </a:br>
            <a:br>
              <a:rPr lang="en-US" dirty="0"/>
            </a:br>
            <a:r>
              <a:rPr lang="en-US" dirty="0"/>
              <a:t>Questions?</a:t>
            </a:r>
          </a:p>
        </p:txBody>
      </p:sp>
      <p:sp>
        <p:nvSpPr>
          <p:cNvPr id="3" name="Slide Number Placeholder 2">
            <a:extLst>
              <a:ext uri="{FF2B5EF4-FFF2-40B4-BE49-F238E27FC236}">
                <a16:creationId xmlns:a16="http://schemas.microsoft.com/office/drawing/2014/main" id="{16D00395-5569-6390-A24D-B270E864FE71}"/>
              </a:ext>
            </a:extLst>
          </p:cNvPr>
          <p:cNvSpPr>
            <a:spLocks noGrp="1"/>
          </p:cNvSpPr>
          <p:nvPr>
            <p:ph type="sldNum" sz="quarter" idx="12"/>
          </p:nvPr>
        </p:nvSpPr>
        <p:spPr/>
        <p:txBody>
          <a:bodyPr/>
          <a:lstStyle/>
          <a:p>
            <a:fld id="{B1719CA8-C6A8-4743-A686-2A80CA3256FA}" type="slidenum">
              <a:rPr lang="en-US" smtClean="0"/>
              <a:t>49</a:t>
            </a:fld>
            <a:endParaRPr lang="en-US"/>
          </a:p>
        </p:txBody>
      </p:sp>
    </p:spTree>
    <p:extLst>
      <p:ext uri="{BB962C8B-B14F-4D97-AF65-F5344CB8AC3E}">
        <p14:creationId xmlns:p14="http://schemas.microsoft.com/office/powerpoint/2010/main" val="426940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6705-089A-24A6-FF28-C78A23E078CE}"/>
              </a:ext>
            </a:extLst>
          </p:cNvPr>
          <p:cNvSpPr>
            <a:spLocks noGrp="1"/>
          </p:cNvSpPr>
          <p:nvPr>
            <p:ph type="title"/>
          </p:nvPr>
        </p:nvSpPr>
        <p:spPr/>
        <p:txBody>
          <a:bodyPr/>
          <a:lstStyle/>
          <a:p>
            <a:r>
              <a:rPr lang="en-US" dirty="0"/>
              <a:t>What I’ll cover this evening</a:t>
            </a:r>
          </a:p>
        </p:txBody>
      </p:sp>
      <p:sp>
        <p:nvSpPr>
          <p:cNvPr id="3" name="TextBox 2">
            <a:extLst>
              <a:ext uri="{FF2B5EF4-FFF2-40B4-BE49-F238E27FC236}">
                <a16:creationId xmlns:a16="http://schemas.microsoft.com/office/drawing/2014/main" id="{4EB032EE-6CBE-C35A-2E1E-D0AD22FEC6A4}"/>
              </a:ext>
            </a:extLst>
          </p:cNvPr>
          <p:cNvSpPr txBox="1"/>
          <p:nvPr/>
        </p:nvSpPr>
        <p:spPr>
          <a:xfrm>
            <a:off x="838200" y="1690688"/>
            <a:ext cx="9582150" cy="3939540"/>
          </a:xfrm>
          <a:prstGeom prst="rect">
            <a:avLst/>
          </a:prstGeom>
          <a:noFill/>
        </p:spPr>
        <p:txBody>
          <a:bodyPr wrap="square" rtlCol="0">
            <a:spAutoFit/>
          </a:bodyPr>
          <a:lstStyle/>
          <a:p>
            <a:pPr marL="285750" indent="-285750">
              <a:buFont typeface="Arial" panose="020B0604020202020204" pitchFamily="34" charset="0"/>
              <a:buChar char="•"/>
            </a:pPr>
            <a:r>
              <a:rPr lang="en-US" sz="3200" dirty="0"/>
              <a:t>How Temperature Forecast Model Works</a:t>
            </a:r>
          </a:p>
          <a:p>
            <a:pPr marL="285750" indent="-285750">
              <a:buFont typeface="Arial" panose="020B0604020202020204" pitchFamily="34" charset="0"/>
              <a:buChar char="•"/>
            </a:pPr>
            <a:r>
              <a:rPr lang="en-US" sz="3200" dirty="0"/>
              <a:t>Projections, Scenarios, and Pathways</a:t>
            </a:r>
          </a:p>
          <a:p>
            <a:pPr marL="285750" indent="-285750">
              <a:buFont typeface="Arial" panose="020B0604020202020204" pitchFamily="34" charset="0"/>
              <a:buChar char="•"/>
            </a:pPr>
            <a:r>
              <a:rPr lang="en-US" sz="3200" dirty="0"/>
              <a:t>On-line demo</a:t>
            </a:r>
          </a:p>
          <a:p>
            <a:pPr marL="285750" indent="-285750">
              <a:buFont typeface="Arial" panose="020B0604020202020204" pitchFamily="34" charset="0"/>
              <a:buChar char="•"/>
            </a:pPr>
            <a:r>
              <a:rPr lang="en-US" sz="3200" dirty="0"/>
              <a:t>“What if”</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3200" dirty="0"/>
              <a:t>How you can help</a:t>
            </a:r>
          </a:p>
          <a:p>
            <a:pPr marL="742950" lvl="1" indent="-285750">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444876B2-526C-8862-4FC7-4CC3C32B0C5F}"/>
              </a:ext>
            </a:extLst>
          </p:cNvPr>
          <p:cNvSpPr>
            <a:spLocks noGrp="1"/>
          </p:cNvSpPr>
          <p:nvPr>
            <p:ph type="sldNum" sz="quarter" idx="12"/>
          </p:nvPr>
        </p:nvSpPr>
        <p:spPr/>
        <p:txBody>
          <a:bodyPr/>
          <a:lstStyle/>
          <a:p>
            <a:fld id="{B1719CA8-C6A8-4743-A686-2A80CA3256FA}" type="slidenum">
              <a:rPr lang="en-US" smtClean="0"/>
              <a:t>5</a:t>
            </a:fld>
            <a:endParaRPr lang="en-US"/>
          </a:p>
        </p:txBody>
      </p:sp>
    </p:spTree>
    <p:extLst>
      <p:ext uri="{BB962C8B-B14F-4D97-AF65-F5344CB8AC3E}">
        <p14:creationId xmlns:p14="http://schemas.microsoft.com/office/powerpoint/2010/main" val="476266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FE44C9-BACA-23D4-E9E2-988BDA4F7DB5}"/>
              </a:ext>
            </a:extLst>
          </p:cNvPr>
          <p:cNvPicPr>
            <a:picLocks noChangeAspect="1"/>
          </p:cNvPicPr>
          <p:nvPr/>
        </p:nvPicPr>
        <p:blipFill>
          <a:blip r:embed="rId3"/>
          <a:stretch>
            <a:fillRect/>
          </a:stretch>
        </p:blipFill>
        <p:spPr>
          <a:xfrm>
            <a:off x="330520" y="257176"/>
            <a:ext cx="11423330" cy="6284438"/>
          </a:xfrm>
          <a:prstGeom prst="rect">
            <a:avLst/>
          </a:prstGeom>
        </p:spPr>
      </p:pic>
      <p:sp>
        <p:nvSpPr>
          <p:cNvPr id="2" name="Slide Number Placeholder 1">
            <a:extLst>
              <a:ext uri="{FF2B5EF4-FFF2-40B4-BE49-F238E27FC236}">
                <a16:creationId xmlns:a16="http://schemas.microsoft.com/office/drawing/2014/main" id="{AF6ADD38-45F2-827F-211D-E46343996F68}"/>
              </a:ext>
            </a:extLst>
          </p:cNvPr>
          <p:cNvSpPr>
            <a:spLocks noGrp="1"/>
          </p:cNvSpPr>
          <p:nvPr>
            <p:ph type="sldNum" sz="quarter" idx="12"/>
          </p:nvPr>
        </p:nvSpPr>
        <p:spPr/>
        <p:txBody>
          <a:bodyPr/>
          <a:lstStyle/>
          <a:p>
            <a:fld id="{B1719CA8-C6A8-4743-A686-2A80CA3256FA}" type="slidenum">
              <a:rPr lang="en-US" smtClean="0"/>
              <a:t>50</a:t>
            </a:fld>
            <a:endParaRPr lang="en-US"/>
          </a:p>
        </p:txBody>
      </p:sp>
    </p:spTree>
    <p:extLst>
      <p:ext uri="{BB962C8B-B14F-4D97-AF65-F5344CB8AC3E}">
        <p14:creationId xmlns:p14="http://schemas.microsoft.com/office/powerpoint/2010/main" val="4018653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4601-4AFB-B2AB-E6A3-26CD73E13F0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12CB262-0A68-52F9-4FCB-24F909BFB869}"/>
              </a:ext>
            </a:extLst>
          </p:cNvPr>
          <p:cNvPicPr>
            <a:picLocks noChangeAspect="1"/>
          </p:cNvPicPr>
          <p:nvPr/>
        </p:nvPicPr>
        <p:blipFill>
          <a:blip r:embed="rId3"/>
          <a:stretch>
            <a:fillRect/>
          </a:stretch>
        </p:blipFill>
        <p:spPr>
          <a:xfrm>
            <a:off x="31011" y="0"/>
            <a:ext cx="12129977" cy="6858000"/>
          </a:xfrm>
          <a:prstGeom prst="rect">
            <a:avLst/>
          </a:prstGeom>
        </p:spPr>
      </p:pic>
      <p:sp>
        <p:nvSpPr>
          <p:cNvPr id="3" name="Slide Number Placeholder 2">
            <a:extLst>
              <a:ext uri="{FF2B5EF4-FFF2-40B4-BE49-F238E27FC236}">
                <a16:creationId xmlns:a16="http://schemas.microsoft.com/office/drawing/2014/main" id="{58FF751B-EC80-A522-2BB1-4709FF18B163}"/>
              </a:ext>
            </a:extLst>
          </p:cNvPr>
          <p:cNvSpPr>
            <a:spLocks noGrp="1"/>
          </p:cNvSpPr>
          <p:nvPr>
            <p:ph type="sldNum" sz="quarter" idx="12"/>
          </p:nvPr>
        </p:nvSpPr>
        <p:spPr/>
        <p:txBody>
          <a:bodyPr/>
          <a:lstStyle/>
          <a:p>
            <a:fld id="{B1719CA8-C6A8-4743-A686-2A80CA3256FA}" type="slidenum">
              <a:rPr lang="en-US" smtClean="0"/>
              <a:t>51</a:t>
            </a:fld>
            <a:endParaRPr lang="en-US"/>
          </a:p>
        </p:txBody>
      </p:sp>
    </p:spTree>
    <p:extLst>
      <p:ext uri="{BB962C8B-B14F-4D97-AF65-F5344CB8AC3E}">
        <p14:creationId xmlns:p14="http://schemas.microsoft.com/office/powerpoint/2010/main" val="770481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8666BB-22FD-8807-589D-C3991040221A}"/>
              </a:ext>
            </a:extLst>
          </p:cNvPr>
          <p:cNvPicPr>
            <a:picLocks noChangeAspect="1"/>
          </p:cNvPicPr>
          <p:nvPr/>
        </p:nvPicPr>
        <p:blipFill>
          <a:blip r:embed="rId3"/>
          <a:stretch>
            <a:fillRect/>
          </a:stretch>
        </p:blipFill>
        <p:spPr>
          <a:xfrm>
            <a:off x="152400" y="104775"/>
            <a:ext cx="11887200" cy="6648450"/>
          </a:xfrm>
          <a:prstGeom prst="rect">
            <a:avLst/>
          </a:prstGeom>
        </p:spPr>
      </p:pic>
      <p:sp>
        <p:nvSpPr>
          <p:cNvPr id="2" name="Slide Number Placeholder 1">
            <a:extLst>
              <a:ext uri="{FF2B5EF4-FFF2-40B4-BE49-F238E27FC236}">
                <a16:creationId xmlns:a16="http://schemas.microsoft.com/office/drawing/2014/main" id="{BBDEB7E3-22FB-8FE5-73DE-9B66A0DBD1C3}"/>
              </a:ext>
            </a:extLst>
          </p:cNvPr>
          <p:cNvSpPr>
            <a:spLocks noGrp="1"/>
          </p:cNvSpPr>
          <p:nvPr>
            <p:ph type="sldNum" sz="quarter" idx="12"/>
          </p:nvPr>
        </p:nvSpPr>
        <p:spPr/>
        <p:txBody>
          <a:bodyPr/>
          <a:lstStyle/>
          <a:p>
            <a:fld id="{B1719CA8-C6A8-4743-A686-2A80CA3256FA}" type="slidenum">
              <a:rPr lang="en-US" smtClean="0"/>
              <a:t>52</a:t>
            </a:fld>
            <a:endParaRPr lang="en-US"/>
          </a:p>
        </p:txBody>
      </p:sp>
    </p:spTree>
    <p:extLst>
      <p:ext uri="{BB962C8B-B14F-4D97-AF65-F5344CB8AC3E}">
        <p14:creationId xmlns:p14="http://schemas.microsoft.com/office/powerpoint/2010/main" val="4146042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85E3B0-862A-D7A3-D1B9-276D28A45102}"/>
              </a:ext>
            </a:extLst>
          </p:cNvPr>
          <p:cNvPicPr>
            <a:picLocks noChangeAspect="1"/>
          </p:cNvPicPr>
          <p:nvPr/>
        </p:nvPicPr>
        <p:blipFill>
          <a:blip r:embed="rId3"/>
          <a:stretch>
            <a:fillRect/>
          </a:stretch>
        </p:blipFill>
        <p:spPr>
          <a:xfrm>
            <a:off x="180975" y="204787"/>
            <a:ext cx="11830050" cy="6448425"/>
          </a:xfrm>
          <a:prstGeom prst="rect">
            <a:avLst/>
          </a:prstGeom>
        </p:spPr>
      </p:pic>
      <p:sp>
        <p:nvSpPr>
          <p:cNvPr id="2" name="Slide Number Placeholder 1">
            <a:extLst>
              <a:ext uri="{FF2B5EF4-FFF2-40B4-BE49-F238E27FC236}">
                <a16:creationId xmlns:a16="http://schemas.microsoft.com/office/drawing/2014/main" id="{0D634F9F-3647-FA6B-D542-CCD4E6635FF9}"/>
              </a:ext>
            </a:extLst>
          </p:cNvPr>
          <p:cNvSpPr>
            <a:spLocks noGrp="1"/>
          </p:cNvSpPr>
          <p:nvPr>
            <p:ph type="sldNum" sz="quarter" idx="12"/>
          </p:nvPr>
        </p:nvSpPr>
        <p:spPr/>
        <p:txBody>
          <a:bodyPr/>
          <a:lstStyle/>
          <a:p>
            <a:fld id="{B1719CA8-C6A8-4743-A686-2A80CA3256FA}" type="slidenum">
              <a:rPr lang="en-US" smtClean="0"/>
              <a:t>53</a:t>
            </a:fld>
            <a:endParaRPr lang="en-US"/>
          </a:p>
        </p:txBody>
      </p:sp>
    </p:spTree>
    <p:extLst>
      <p:ext uri="{BB962C8B-B14F-4D97-AF65-F5344CB8AC3E}">
        <p14:creationId xmlns:p14="http://schemas.microsoft.com/office/powerpoint/2010/main" val="3335374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89A06D-F6CC-8410-AD7F-8FFF1FE14578}"/>
              </a:ext>
            </a:extLst>
          </p:cNvPr>
          <p:cNvPicPr>
            <a:picLocks noChangeAspect="1"/>
          </p:cNvPicPr>
          <p:nvPr/>
        </p:nvPicPr>
        <p:blipFill>
          <a:blip r:embed="rId3"/>
          <a:stretch>
            <a:fillRect/>
          </a:stretch>
        </p:blipFill>
        <p:spPr>
          <a:xfrm>
            <a:off x="0" y="64468"/>
            <a:ext cx="12192000" cy="6729063"/>
          </a:xfrm>
          <a:prstGeom prst="rect">
            <a:avLst/>
          </a:prstGeom>
        </p:spPr>
      </p:pic>
      <p:sp>
        <p:nvSpPr>
          <p:cNvPr id="2" name="Slide Number Placeholder 1">
            <a:extLst>
              <a:ext uri="{FF2B5EF4-FFF2-40B4-BE49-F238E27FC236}">
                <a16:creationId xmlns:a16="http://schemas.microsoft.com/office/drawing/2014/main" id="{40440C7F-F051-0E72-E4E3-E993CBD92AE0}"/>
              </a:ext>
            </a:extLst>
          </p:cNvPr>
          <p:cNvSpPr>
            <a:spLocks noGrp="1"/>
          </p:cNvSpPr>
          <p:nvPr>
            <p:ph type="sldNum" sz="quarter" idx="12"/>
          </p:nvPr>
        </p:nvSpPr>
        <p:spPr/>
        <p:txBody>
          <a:bodyPr/>
          <a:lstStyle/>
          <a:p>
            <a:fld id="{B1719CA8-C6A8-4743-A686-2A80CA3256FA}" type="slidenum">
              <a:rPr lang="en-US" smtClean="0"/>
              <a:t>54</a:t>
            </a:fld>
            <a:endParaRPr lang="en-US"/>
          </a:p>
        </p:txBody>
      </p:sp>
    </p:spTree>
    <p:extLst>
      <p:ext uri="{BB962C8B-B14F-4D97-AF65-F5344CB8AC3E}">
        <p14:creationId xmlns:p14="http://schemas.microsoft.com/office/powerpoint/2010/main" val="3607169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7AE4C-C588-9A83-1A53-40848EE3F0A3}"/>
              </a:ext>
            </a:extLst>
          </p:cNvPr>
          <p:cNvPicPr>
            <a:picLocks noChangeAspect="1"/>
          </p:cNvPicPr>
          <p:nvPr/>
        </p:nvPicPr>
        <p:blipFill>
          <a:blip r:embed="rId3"/>
          <a:stretch>
            <a:fillRect/>
          </a:stretch>
        </p:blipFill>
        <p:spPr>
          <a:xfrm>
            <a:off x="23812" y="23812"/>
            <a:ext cx="12144375" cy="6810375"/>
          </a:xfrm>
          <a:prstGeom prst="rect">
            <a:avLst/>
          </a:prstGeom>
        </p:spPr>
      </p:pic>
      <p:sp>
        <p:nvSpPr>
          <p:cNvPr id="2" name="Slide Number Placeholder 1">
            <a:extLst>
              <a:ext uri="{FF2B5EF4-FFF2-40B4-BE49-F238E27FC236}">
                <a16:creationId xmlns:a16="http://schemas.microsoft.com/office/drawing/2014/main" id="{0FC6D5C8-4D50-91B7-426E-DC6C5DF56E0D}"/>
              </a:ext>
            </a:extLst>
          </p:cNvPr>
          <p:cNvSpPr>
            <a:spLocks noGrp="1"/>
          </p:cNvSpPr>
          <p:nvPr>
            <p:ph type="sldNum" sz="quarter" idx="12"/>
          </p:nvPr>
        </p:nvSpPr>
        <p:spPr/>
        <p:txBody>
          <a:bodyPr/>
          <a:lstStyle/>
          <a:p>
            <a:fld id="{B1719CA8-C6A8-4743-A686-2A80CA3256FA}" type="slidenum">
              <a:rPr lang="en-US" smtClean="0"/>
              <a:t>55</a:t>
            </a:fld>
            <a:endParaRPr lang="en-US"/>
          </a:p>
        </p:txBody>
      </p:sp>
    </p:spTree>
    <p:extLst>
      <p:ext uri="{BB962C8B-B14F-4D97-AF65-F5344CB8AC3E}">
        <p14:creationId xmlns:p14="http://schemas.microsoft.com/office/powerpoint/2010/main" val="4273976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5AEF3C-E010-0961-3B89-9FE411E83B5E}"/>
              </a:ext>
            </a:extLst>
          </p:cNvPr>
          <p:cNvPicPr>
            <a:picLocks noChangeAspect="1"/>
          </p:cNvPicPr>
          <p:nvPr/>
        </p:nvPicPr>
        <p:blipFill>
          <a:blip r:embed="rId3"/>
          <a:stretch>
            <a:fillRect/>
          </a:stretch>
        </p:blipFill>
        <p:spPr>
          <a:xfrm>
            <a:off x="0" y="157011"/>
            <a:ext cx="12192000" cy="6543977"/>
          </a:xfrm>
          <a:prstGeom prst="rect">
            <a:avLst/>
          </a:prstGeom>
        </p:spPr>
      </p:pic>
      <p:sp>
        <p:nvSpPr>
          <p:cNvPr id="2" name="Slide Number Placeholder 1">
            <a:extLst>
              <a:ext uri="{FF2B5EF4-FFF2-40B4-BE49-F238E27FC236}">
                <a16:creationId xmlns:a16="http://schemas.microsoft.com/office/drawing/2014/main" id="{BB27F866-4612-80FD-E03F-461FF2842C9B}"/>
              </a:ext>
            </a:extLst>
          </p:cNvPr>
          <p:cNvSpPr>
            <a:spLocks noGrp="1"/>
          </p:cNvSpPr>
          <p:nvPr>
            <p:ph type="sldNum" sz="quarter" idx="12"/>
          </p:nvPr>
        </p:nvSpPr>
        <p:spPr/>
        <p:txBody>
          <a:bodyPr/>
          <a:lstStyle/>
          <a:p>
            <a:fld id="{B1719CA8-C6A8-4743-A686-2A80CA3256FA}" type="slidenum">
              <a:rPr lang="en-US" smtClean="0"/>
              <a:t>56</a:t>
            </a:fld>
            <a:endParaRPr lang="en-US"/>
          </a:p>
        </p:txBody>
      </p:sp>
    </p:spTree>
    <p:extLst>
      <p:ext uri="{BB962C8B-B14F-4D97-AF65-F5344CB8AC3E}">
        <p14:creationId xmlns:p14="http://schemas.microsoft.com/office/powerpoint/2010/main" val="4203077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075444-F9D9-0372-5232-7697C896659B}"/>
              </a:ext>
            </a:extLst>
          </p:cNvPr>
          <p:cNvPicPr>
            <a:picLocks noChangeAspect="1"/>
          </p:cNvPicPr>
          <p:nvPr/>
        </p:nvPicPr>
        <p:blipFill>
          <a:blip r:embed="rId3"/>
          <a:stretch>
            <a:fillRect/>
          </a:stretch>
        </p:blipFill>
        <p:spPr>
          <a:xfrm>
            <a:off x="0" y="143118"/>
            <a:ext cx="12192000" cy="6571764"/>
          </a:xfrm>
          <a:prstGeom prst="rect">
            <a:avLst/>
          </a:prstGeom>
        </p:spPr>
      </p:pic>
      <p:sp>
        <p:nvSpPr>
          <p:cNvPr id="2" name="Slide Number Placeholder 1">
            <a:extLst>
              <a:ext uri="{FF2B5EF4-FFF2-40B4-BE49-F238E27FC236}">
                <a16:creationId xmlns:a16="http://schemas.microsoft.com/office/drawing/2014/main" id="{C8A40FF0-051B-7148-5653-B11DC487266B}"/>
              </a:ext>
            </a:extLst>
          </p:cNvPr>
          <p:cNvSpPr>
            <a:spLocks noGrp="1"/>
          </p:cNvSpPr>
          <p:nvPr>
            <p:ph type="sldNum" sz="quarter" idx="12"/>
          </p:nvPr>
        </p:nvSpPr>
        <p:spPr/>
        <p:txBody>
          <a:bodyPr/>
          <a:lstStyle/>
          <a:p>
            <a:fld id="{B1719CA8-C6A8-4743-A686-2A80CA3256FA}" type="slidenum">
              <a:rPr lang="en-US" smtClean="0"/>
              <a:t>57</a:t>
            </a:fld>
            <a:endParaRPr lang="en-US"/>
          </a:p>
        </p:txBody>
      </p:sp>
    </p:spTree>
    <p:extLst>
      <p:ext uri="{BB962C8B-B14F-4D97-AF65-F5344CB8AC3E}">
        <p14:creationId xmlns:p14="http://schemas.microsoft.com/office/powerpoint/2010/main" val="4029949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4636B-F838-C3FD-7530-675C3D9CD472}"/>
              </a:ext>
            </a:extLst>
          </p:cNvPr>
          <p:cNvPicPr>
            <a:picLocks noChangeAspect="1"/>
          </p:cNvPicPr>
          <p:nvPr/>
        </p:nvPicPr>
        <p:blipFill>
          <a:blip r:embed="rId3"/>
          <a:stretch>
            <a:fillRect/>
          </a:stretch>
        </p:blipFill>
        <p:spPr>
          <a:xfrm>
            <a:off x="1933575" y="1666875"/>
            <a:ext cx="8324850" cy="3524250"/>
          </a:xfrm>
          <a:prstGeom prst="rect">
            <a:avLst/>
          </a:prstGeom>
        </p:spPr>
      </p:pic>
      <p:sp>
        <p:nvSpPr>
          <p:cNvPr id="2" name="Slide Number Placeholder 1">
            <a:extLst>
              <a:ext uri="{FF2B5EF4-FFF2-40B4-BE49-F238E27FC236}">
                <a16:creationId xmlns:a16="http://schemas.microsoft.com/office/drawing/2014/main" id="{681CF619-9F60-06A4-6EAE-8FADF1369922}"/>
              </a:ext>
            </a:extLst>
          </p:cNvPr>
          <p:cNvSpPr>
            <a:spLocks noGrp="1"/>
          </p:cNvSpPr>
          <p:nvPr>
            <p:ph type="sldNum" sz="quarter" idx="12"/>
          </p:nvPr>
        </p:nvSpPr>
        <p:spPr/>
        <p:txBody>
          <a:bodyPr/>
          <a:lstStyle/>
          <a:p>
            <a:fld id="{B1719CA8-C6A8-4743-A686-2A80CA3256FA}" type="slidenum">
              <a:rPr lang="en-US" smtClean="0"/>
              <a:t>58</a:t>
            </a:fld>
            <a:endParaRPr lang="en-US"/>
          </a:p>
        </p:txBody>
      </p:sp>
    </p:spTree>
    <p:extLst>
      <p:ext uri="{BB962C8B-B14F-4D97-AF65-F5344CB8AC3E}">
        <p14:creationId xmlns:p14="http://schemas.microsoft.com/office/powerpoint/2010/main" val="1723978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F82CF3-7378-733A-57C7-7D29B8BB5591}"/>
              </a:ext>
            </a:extLst>
          </p:cNvPr>
          <p:cNvPicPr>
            <a:picLocks noChangeAspect="1"/>
          </p:cNvPicPr>
          <p:nvPr/>
        </p:nvPicPr>
        <p:blipFill>
          <a:blip r:embed="rId3"/>
          <a:stretch>
            <a:fillRect/>
          </a:stretch>
        </p:blipFill>
        <p:spPr>
          <a:xfrm>
            <a:off x="0" y="20579"/>
            <a:ext cx="12192000" cy="6816841"/>
          </a:xfrm>
          <a:prstGeom prst="rect">
            <a:avLst/>
          </a:prstGeom>
        </p:spPr>
      </p:pic>
      <p:sp>
        <p:nvSpPr>
          <p:cNvPr id="2" name="Slide Number Placeholder 1">
            <a:extLst>
              <a:ext uri="{FF2B5EF4-FFF2-40B4-BE49-F238E27FC236}">
                <a16:creationId xmlns:a16="http://schemas.microsoft.com/office/drawing/2014/main" id="{B576DE19-E85A-A604-74AD-9DAB5FE02455}"/>
              </a:ext>
            </a:extLst>
          </p:cNvPr>
          <p:cNvSpPr>
            <a:spLocks noGrp="1"/>
          </p:cNvSpPr>
          <p:nvPr>
            <p:ph type="sldNum" sz="quarter" idx="12"/>
          </p:nvPr>
        </p:nvSpPr>
        <p:spPr/>
        <p:txBody>
          <a:bodyPr/>
          <a:lstStyle/>
          <a:p>
            <a:fld id="{B1719CA8-C6A8-4743-A686-2A80CA3256FA}" type="slidenum">
              <a:rPr lang="en-US" smtClean="0"/>
              <a:t>59</a:t>
            </a:fld>
            <a:endParaRPr lang="en-US"/>
          </a:p>
        </p:txBody>
      </p:sp>
    </p:spTree>
    <p:extLst>
      <p:ext uri="{BB962C8B-B14F-4D97-AF65-F5344CB8AC3E}">
        <p14:creationId xmlns:p14="http://schemas.microsoft.com/office/powerpoint/2010/main" val="190950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F6229-1BBD-8431-CA1B-A71A655CE660}"/>
              </a:ext>
            </a:extLst>
          </p:cNvPr>
          <p:cNvSpPr>
            <a:spLocks noGrp="1"/>
          </p:cNvSpPr>
          <p:nvPr>
            <p:ph type="title"/>
          </p:nvPr>
        </p:nvSpPr>
        <p:spPr/>
        <p:txBody>
          <a:bodyPr/>
          <a:lstStyle/>
          <a:p>
            <a:r>
              <a:rPr lang="en-US" dirty="0"/>
              <a:t>A “Simple” Challenge</a:t>
            </a:r>
          </a:p>
        </p:txBody>
      </p:sp>
      <p:sp>
        <p:nvSpPr>
          <p:cNvPr id="3" name="Content Placeholder 2">
            <a:extLst>
              <a:ext uri="{FF2B5EF4-FFF2-40B4-BE49-F238E27FC236}">
                <a16:creationId xmlns:a16="http://schemas.microsoft.com/office/drawing/2014/main" id="{9BD64003-B10E-FB91-4637-37A91C04CBD2}"/>
              </a:ext>
            </a:extLst>
          </p:cNvPr>
          <p:cNvSpPr>
            <a:spLocks noGrp="1"/>
          </p:cNvSpPr>
          <p:nvPr>
            <p:ph idx="1"/>
          </p:nvPr>
        </p:nvSpPr>
        <p:spPr/>
        <p:txBody>
          <a:bodyPr/>
          <a:lstStyle/>
          <a:p>
            <a:r>
              <a:rPr lang="en-US" sz="3200" dirty="0"/>
              <a:t>Develop a Web-based program that allows a user to </a:t>
            </a:r>
          </a:p>
          <a:p>
            <a:pPr lvl="1"/>
            <a:r>
              <a:rPr lang="en-US" sz="3200" dirty="0"/>
              <a:t>Design a CO2 emissions pathway</a:t>
            </a:r>
          </a:p>
          <a:p>
            <a:pPr lvl="1"/>
            <a:r>
              <a:rPr lang="en-US" sz="3200" dirty="0"/>
              <a:t>Specify the amount of the solar radiation modification for a specific set of years and then have the program calculate the expected temperature change</a:t>
            </a:r>
          </a:p>
        </p:txBody>
      </p:sp>
      <p:sp>
        <p:nvSpPr>
          <p:cNvPr id="4" name="Slide Number Placeholder 3">
            <a:extLst>
              <a:ext uri="{FF2B5EF4-FFF2-40B4-BE49-F238E27FC236}">
                <a16:creationId xmlns:a16="http://schemas.microsoft.com/office/drawing/2014/main" id="{4BBCCC5B-6613-A97B-CA2A-F55E30A1D19E}"/>
              </a:ext>
            </a:extLst>
          </p:cNvPr>
          <p:cNvSpPr>
            <a:spLocks noGrp="1"/>
          </p:cNvSpPr>
          <p:nvPr>
            <p:ph type="sldNum" sz="quarter" idx="12"/>
          </p:nvPr>
        </p:nvSpPr>
        <p:spPr/>
        <p:txBody>
          <a:bodyPr/>
          <a:lstStyle/>
          <a:p>
            <a:fld id="{B1719CA8-C6A8-4743-A686-2A80CA3256FA}" type="slidenum">
              <a:rPr lang="en-US" smtClean="0"/>
              <a:t>6</a:t>
            </a:fld>
            <a:endParaRPr lang="en-US"/>
          </a:p>
        </p:txBody>
      </p:sp>
    </p:spTree>
    <p:extLst>
      <p:ext uri="{BB962C8B-B14F-4D97-AF65-F5344CB8AC3E}">
        <p14:creationId xmlns:p14="http://schemas.microsoft.com/office/powerpoint/2010/main" val="82862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CD25-2D51-112F-15E7-A2A520483B2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00204FB-0E2F-3529-DADD-1B59CA8D57E1}"/>
              </a:ext>
            </a:extLst>
          </p:cNvPr>
          <p:cNvPicPr>
            <a:picLocks noChangeAspect="1"/>
          </p:cNvPicPr>
          <p:nvPr/>
        </p:nvPicPr>
        <p:blipFill>
          <a:blip r:embed="rId3"/>
          <a:stretch>
            <a:fillRect/>
          </a:stretch>
        </p:blipFill>
        <p:spPr>
          <a:xfrm>
            <a:off x="0" y="84174"/>
            <a:ext cx="12192000" cy="6689651"/>
          </a:xfrm>
          <a:prstGeom prst="rect">
            <a:avLst/>
          </a:prstGeom>
        </p:spPr>
      </p:pic>
      <p:sp>
        <p:nvSpPr>
          <p:cNvPr id="3" name="Slide Number Placeholder 2">
            <a:extLst>
              <a:ext uri="{FF2B5EF4-FFF2-40B4-BE49-F238E27FC236}">
                <a16:creationId xmlns:a16="http://schemas.microsoft.com/office/drawing/2014/main" id="{D0564E64-B498-C682-A22D-55CEA3DFCA73}"/>
              </a:ext>
            </a:extLst>
          </p:cNvPr>
          <p:cNvSpPr>
            <a:spLocks noGrp="1"/>
          </p:cNvSpPr>
          <p:nvPr>
            <p:ph type="sldNum" sz="quarter" idx="12"/>
          </p:nvPr>
        </p:nvSpPr>
        <p:spPr/>
        <p:txBody>
          <a:bodyPr/>
          <a:lstStyle/>
          <a:p>
            <a:fld id="{B1719CA8-C6A8-4743-A686-2A80CA3256FA}" type="slidenum">
              <a:rPr lang="en-US" smtClean="0"/>
              <a:t>60</a:t>
            </a:fld>
            <a:endParaRPr lang="en-US"/>
          </a:p>
        </p:txBody>
      </p:sp>
    </p:spTree>
    <p:extLst>
      <p:ext uri="{BB962C8B-B14F-4D97-AF65-F5344CB8AC3E}">
        <p14:creationId xmlns:p14="http://schemas.microsoft.com/office/powerpoint/2010/main" val="870942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7F284D-8E3B-5D69-1CDC-1FF9AC50C8A0}"/>
              </a:ext>
            </a:extLst>
          </p:cNvPr>
          <p:cNvPicPr>
            <a:picLocks noChangeAspect="1"/>
          </p:cNvPicPr>
          <p:nvPr/>
        </p:nvPicPr>
        <p:blipFill>
          <a:blip r:embed="rId3"/>
          <a:stretch>
            <a:fillRect/>
          </a:stretch>
        </p:blipFill>
        <p:spPr>
          <a:xfrm>
            <a:off x="402831" y="0"/>
            <a:ext cx="11386338" cy="6858000"/>
          </a:xfrm>
          <a:prstGeom prst="rect">
            <a:avLst/>
          </a:prstGeom>
        </p:spPr>
      </p:pic>
      <p:sp>
        <p:nvSpPr>
          <p:cNvPr id="2" name="Slide Number Placeholder 1">
            <a:extLst>
              <a:ext uri="{FF2B5EF4-FFF2-40B4-BE49-F238E27FC236}">
                <a16:creationId xmlns:a16="http://schemas.microsoft.com/office/drawing/2014/main" id="{6D3819F0-292A-BAB0-BB21-440E6D6DB81C}"/>
              </a:ext>
            </a:extLst>
          </p:cNvPr>
          <p:cNvSpPr>
            <a:spLocks noGrp="1"/>
          </p:cNvSpPr>
          <p:nvPr>
            <p:ph type="sldNum" sz="quarter" idx="12"/>
          </p:nvPr>
        </p:nvSpPr>
        <p:spPr/>
        <p:txBody>
          <a:bodyPr/>
          <a:lstStyle/>
          <a:p>
            <a:fld id="{B1719CA8-C6A8-4743-A686-2A80CA3256FA}" type="slidenum">
              <a:rPr lang="en-US" smtClean="0"/>
              <a:t>61</a:t>
            </a:fld>
            <a:endParaRPr lang="en-US"/>
          </a:p>
        </p:txBody>
      </p:sp>
    </p:spTree>
    <p:extLst>
      <p:ext uri="{BB962C8B-B14F-4D97-AF65-F5344CB8AC3E}">
        <p14:creationId xmlns:p14="http://schemas.microsoft.com/office/powerpoint/2010/main" val="3482918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15FDD-DFE2-1578-5297-07E3AED0DB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91A1552-32D5-2AFC-34F0-F6E9FBDAE15C}"/>
              </a:ext>
            </a:extLst>
          </p:cNvPr>
          <p:cNvPicPr>
            <a:picLocks noChangeAspect="1"/>
          </p:cNvPicPr>
          <p:nvPr/>
        </p:nvPicPr>
        <p:blipFill>
          <a:blip r:embed="rId3"/>
          <a:stretch>
            <a:fillRect/>
          </a:stretch>
        </p:blipFill>
        <p:spPr>
          <a:xfrm>
            <a:off x="402831" y="0"/>
            <a:ext cx="11386338" cy="6858000"/>
          </a:xfrm>
          <a:prstGeom prst="rect">
            <a:avLst/>
          </a:prstGeom>
        </p:spPr>
      </p:pic>
      <p:sp>
        <p:nvSpPr>
          <p:cNvPr id="2" name="Oval 1">
            <a:extLst>
              <a:ext uri="{FF2B5EF4-FFF2-40B4-BE49-F238E27FC236}">
                <a16:creationId xmlns:a16="http://schemas.microsoft.com/office/drawing/2014/main" id="{46AA353B-8E39-EAE7-BCF3-0C2C1DD0F5F2}"/>
              </a:ext>
            </a:extLst>
          </p:cNvPr>
          <p:cNvSpPr/>
          <p:nvPr/>
        </p:nvSpPr>
        <p:spPr>
          <a:xfrm>
            <a:off x="402831" y="4612640"/>
            <a:ext cx="1771409" cy="1656080"/>
          </a:xfrm>
          <a:prstGeom prst="ellipse">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1EA49B1-93D8-90EF-D7AA-1155759C14B1}"/>
              </a:ext>
            </a:extLst>
          </p:cNvPr>
          <p:cNvSpPr>
            <a:spLocks noGrp="1"/>
          </p:cNvSpPr>
          <p:nvPr>
            <p:ph type="sldNum" sz="quarter" idx="12"/>
          </p:nvPr>
        </p:nvSpPr>
        <p:spPr/>
        <p:txBody>
          <a:bodyPr/>
          <a:lstStyle/>
          <a:p>
            <a:fld id="{B1719CA8-C6A8-4743-A686-2A80CA3256FA}" type="slidenum">
              <a:rPr lang="en-US" smtClean="0"/>
              <a:t>62</a:t>
            </a:fld>
            <a:endParaRPr lang="en-US"/>
          </a:p>
        </p:txBody>
      </p:sp>
    </p:spTree>
    <p:extLst>
      <p:ext uri="{BB962C8B-B14F-4D97-AF65-F5344CB8AC3E}">
        <p14:creationId xmlns:p14="http://schemas.microsoft.com/office/powerpoint/2010/main" val="2692325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946960-6F25-B4CD-2762-B6ED8D56F4D4}"/>
              </a:ext>
            </a:extLst>
          </p:cNvPr>
          <p:cNvPicPr>
            <a:picLocks noChangeAspect="1"/>
          </p:cNvPicPr>
          <p:nvPr/>
        </p:nvPicPr>
        <p:blipFill>
          <a:blip r:embed="rId2"/>
          <a:stretch>
            <a:fillRect/>
          </a:stretch>
        </p:blipFill>
        <p:spPr>
          <a:xfrm>
            <a:off x="371475" y="157162"/>
            <a:ext cx="11449050" cy="6543675"/>
          </a:xfrm>
          <a:prstGeom prst="rect">
            <a:avLst/>
          </a:prstGeom>
        </p:spPr>
      </p:pic>
      <p:sp>
        <p:nvSpPr>
          <p:cNvPr id="2" name="Slide Number Placeholder 1">
            <a:extLst>
              <a:ext uri="{FF2B5EF4-FFF2-40B4-BE49-F238E27FC236}">
                <a16:creationId xmlns:a16="http://schemas.microsoft.com/office/drawing/2014/main" id="{DFD8AE39-4521-E092-5928-F35B6ACBE4F0}"/>
              </a:ext>
            </a:extLst>
          </p:cNvPr>
          <p:cNvSpPr>
            <a:spLocks noGrp="1"/>
          </p:cNvSpPr>
          <p:nvPr>
            <p:ph type="sldNum" sz="quarter" idx="12"/>
          </p:nvPr>
        </p:nvSpPr>
        <p:spPr/>
        <p:txBody>
          <a:bodyPr/>
          <a:lstStyle/>
          <a:p>
            <a:fld id="{B1719CA8-C6A8-4743-A686-2A80CA3256FA}" type="slidenum">
              <a:rPr lang="en-US" smtClean="0"/>
              <a:t>63</a:t>
            </a:fld>
            <a:endParaRPr lang="en-US"/>
          </a:p>
        </p:txBody>
      </p:sp>
    </p:spTree>
    <p:extLst>
      <p:ext uri="{BB962C8B-B14F-4D97-AF65-F5344CB8AC3E}">
        <p14:creationId xmlns:p14="http://schemas.microsoft.com/office/powerpoint/2010/main" val="1017355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CEBE-1335-673E-AB99-30BE8F6B8E1E}"/>
              </a:ext>
            </a:extLst>
          </p:cNvPr>
          <p:cNvSpPr>
            <a:spLocks noGrp="1"/>
          </p:cNvSpPr>
          <p:nvPr>
            <p:ph type="title"/>
          </p:nvPr>
        </p:nvSpPr>
        <p:spPr>
          <a:xfrm>
            <a:off x="838200" y="0"/>
            <a:ext cx="10515600" cy="596900"/>
          </a:xfrm>
        </p:spPr>
        <p:txBody>
          <a:bodyPr>
            <a:normAutofit fontScale="90000"/>
          </a:bodyPr>
          <a:lstStyle/>
          <a:p>
            <a:r>
              <a:rPr lang="en-US" dirty="0"/>
              <a:t>Earth’s Energy Budget</a:t>
            </a:r>
          </a:p>
        </p:txBody>
      </p:sp>
      <p:pic>
        <p:nvPicPr>
          <p:cNvPr id="4098" name="Picture 2" descr="Solar Radiation &amp; The Earth's Energy Balance | Dawn Wells">
            <a:extLst>
              <a:ext uri="{FF2B5EF4-FFF2-40B4-BE49-F238E27FC236}">
                <a16:creationId xmlns:a16="http://schemas.microsoft.com/office/drawing/2014/main" id="{A7C03076-9548-016B-CFA5-FE4CA054D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413" y="596900"/>
            <a:ext cx="7452511" cy="5756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33744D-3041-F6F7-EB4C-E70EF68854DF}"/>
              </a:ext>
            </a:extLst>
          </p:cNvPr>
          <p:cNvSpPr txBox="1"/>
          <p:nvPr/>
        </p:nvSpPr>
        <p:spPr>
          <a:xfrm>
            <a:off x="4335437" y="6551454"/>
            <a:ext cx="7637487" cy="246221"/>
          </a:xfrm>
          <a:prstGeom prst="rect">
            <a:avLst/>
          </a:prstGeom>
          <a:noFill/>
        </p:spPr>
        <p:txBody>
          <a:bodyPr wrap="square" rtlCol="0">
            <a:spAutoFit/>
          </a:bodyPr>
          <a:lstStyle/>
          <a:p>
            <a:pPr algn="ctr"/>
            <a:r>
              <a:rPr lang="en-US" sz="1000" dirty="0"/>
              <a:t>https://blogs.cuit.columbia.edu/dmw2158/solar-radiation-the-earths-energy-balance/</a:t>
            </a:r>
          </a:p>
        </p:txBody>
      </p:sp>
      <p:graphicFrame>
        <p:nvGraphicFramePr>
          <p:cNvPr id="7" name="Table 6">
            <a:extLst>
              <a:ext uri="{FF2B5EF4-FFF2-40B4-BE49-F238E27FC236}">
                <a16:creationId xmlns:a16="http://schemas.microsoft.com/office/drawing/2014/main" id="{D2499701-9452-E666-A374-305DE81BD0A3}"/>
              </a:ext>
            </a:extLst>
          </p:cNvPr>
          <p:cNvGraphicFramePr>
            <a:graphicFrameLocks noGrp="1"/>
          </p:cNvGraphicFramePr>
          <p:nvPr>
            <p:extLst>
              <p:ext uri="{D42A27DB-BD31-4B8C-83A1-F6EECF244321}">
                <p14:modId xmlns:p14="http://schemas.microsoft.com/office/powerpoint/2010/main" val="2124310649"/>
              </p:ext>
            </p:extLst>
          </p:nvPr>
        </p:nvGraphicFramePr>
        <p:xfrm>
          <a:off x="219075" y="1056428"/>
          <a:ext cx="4116362" cy="1752600"/>
        </p:xfrm>
        <a:graphic>
          <a:graphicData uri="http://schemas.openxmlformats.org/drawingml/2006/table">
            <a:tbl>
              <a:tblPr firstRow="1" bandRow="1">
                <a:tableStyleId>{5C22544A-7EE6-4342-B048-85BDC9FD1C3A}</a:tableStyleId>
              </a:tblPr>
              <a:tblGrid>
                <a:gridCol w="957523">
                  <a:extLst>
                    <a:ext uri="{9D8B030D-6E8A-4147-A177-3AD203B41FA5}">
                      <a16:colId xmlns:a16="http://schemas.microsoft.com/office/drawing/2014/main" val="797167970"/>
                    </a:ext>
                  </a:extLst>
                </a:gridCol>
                <a:gridCol w="3158839">
                  <a:extLst>
                    <a:ext uri="{9D8B030D-6E8A-4147-A177-3AD203B41FA5}">
                      <a16:colId xmlns:a16="http://schemas.microsoft.com/office/drawing/2014/main" val="2292821553"/>
                    </a:ext>
                  </a:extLst>
                </a:gridCol>
              </a:tblGrid>
              <a:tr h="370840">
                <a:tc>
                  <a:txBody>
                    <a:bodyPr/>
                    <a:lstStyle/>
                    <a:p>
                      <a:r>
                        <a:rPr lang="en-US" dirty="0"/>
                        <a:t>W/m-2</a:t>
                      </a:r>
                    </a:p>
                  </a:txBody>
                  <a:tcPr/>
                </a:tc>
                <a:tc>
                  <a:txBody>
                    <a:bodyPr/>
                    <a:lstStyle/>
                    <a:p>
                      <a:r>
                        <a:rPr lang="en-US" dirty="0"/>
                        <a:t>Energy Budget</a:t>
                      </a:r>
                    </a:p>
                  </a:txBody>
                  <a:tcPr/>
                </a:tc>
                <a:extLst>
                  <a:ext uri="{0D108BD9-81ED-4DB2-BD59-A6C34878D82A}">
                    <a16:rowId xmlns:a16="http://schemas.microsoft.com/office/drawing/2014/main" val="2097314460"/>
                  </a:ext>
                </a:extLst>
              </a:tr>
              <a:tr h="370840">
                <a:tc>
                  <a:txBody>
                    <a:bodyPr/>
                    <a:lstStyle/>
                    <a:p>
                      <a:pPr algn="ctr"/>
                      <a:r>
                        <a:rPr lang="en-US" dirty="0"/>
                        <a:t>340</a:t>
                      </a:r>
                    </a:p>
                  </a:txBody>
                  <a:tcPr/>
                </a:tc>
                <a:tc>
                  <a:txBody>
                    <a:bodyPr/>
                    <a:lstStyle/>
                    <a:p>
                      <a:r>
                        <a:rPr lang="en-US" dirty="0"/>
                        <a:t>Total Incoming</a:t>
                      </a:r>
                    </a:p>
                  </a:txBody>
                  <a:tcPr/>
                </a:tc>
                <a:extLst>
                  <a:ext uri="{0D108BD9-81ED-4DB2-BD59-A6C34878D82A}">
                    <a16:rowId xmlns:a16="http://schemas.microsoft.com/office/drawing/2014/main" val="4003548130"/>
                  </a:ext>
                </a:extLst>
              </a:tr>
              <a:tr h="370840">
                <a:tc>
                  <a:txBody>
                    <a:bodyPr/>
                    <a:lstStyle/>
                    <a:p>
                      <a:pPr algn="ctr"/>
                      <a:r>
                        <a:rPr lang="en-US" dirty="0"/>
                        <a:t>50</a:t>
                      </a:r>
                    </a:p>
                  </a:txBody>
                  <a:tcPr/>
                </a:tc>
                <a:tc>
                  <a:txBody>
                    <a:bodyPr/>
                    <a:lstStyle/>
                    <a:p>
                      <a:r>
                        <a:rPr lang="en-US" dirty="0"/>
                        <a:t>Reflected by clouds</a:t>
                      </a:r>
                    </a:p>
                  </a:txBody>
                  <a:tcPr/>
                </a:tc>
                <a:extLst>
                  <a:ext uri="{0D108BD9-81ED-4DB2-BD59-A6C34878D82A}">
                    <a16:rowId xmlns:a16="http://schemas.microsoft.com/office/drawing/2014/main" val="1658652967"/>
                  </a:ext>
                </a:extLst>
              </a:tr>
              <a:tr h="370840">
                <a:tc>
                  <a:txBody>
                    <a:bodyPr/>
                    <a:lstStyle/>
                    <a:p>
                      <a:pPr algn="ctr"/>
                      <a:r>
                        <a:rPr lang="en-US" dirty="0"/>
                        <a:t>26</a:t>
                      </a:r>
                    </a:p>
                  </a:txBody>
                  <a:tcPr/>
                </a:tc>
                <a:tc>
                  <a:txBody>
                    <a:bodyPr/>
                    <a:lstStyle/>
                    <a:p>
                      <a:r>
                        <a:rPr lang="en-US" dirty="0"/>
                        <a:t>Reflected by the atmosphere (other than aerosols)</a:t>
                      </a:r>
                    </a:p>
                  </a:txBody>
                  <a:tcPr/>
                </a:tc>
                <a:extLst>
                  <a:ext uri="{0D108BD9-81ED-4DB2-BD59-A6C34878D82A}">
                    <a16:rowId xmlns:a16="http://schemas.microsoft.com/office/drawing/2014/main" val="720395304"/>
                  </a:ext>
                </a:extLst>
              </a:tr>
            </a:tbl>
          </a:graphicData>
        </a:graphic>
      </p:graphicFrame>
      <p:graphicFrame>
        <p:nvGraphicFramePr>
          <p:cNvPr id="8" name="Table 7">
            <a:extLst>
              <a:ext uri="{FF2B5EF4-FFF2-40B4-BE49-F238E27FC236}">
                <a16:creationId xmlns:a16="http://schemas.microsoft.com/office/drawing/2014/main" id="{D0A559DF-F392-716D-63C4-313FF9D6D463}"/>
              </a:ext>
            </a:extLst>
          </p:cNvPr>
          <p:cNvGraphicFramePr>
            <a:graphicFrameLocks noGrp="1"/>
          </p:cNvGraphicFramePr>
          <p:nvPr>
            <p:extLst>
              <p:ext uri="{D42A27DB-BD31-4B8C-83A1-F6EECF244321}">
                <p14:modId xmlns:p14="http://schemas.microsoft.com/office/powerpoint/2010/main" val="2204019476"/>
              </p:ext>
            </p:extLst>
          </p:nvPr>
        </p:nvGraphicFramePr>
        <p:xfrm>
          <a:off x="219075" y="3781161"/>
          <a:ext cx="4116362" cy="2494280"/>
        </p:xfrm>
        <a:graphic>
          <a:graphicData uri="http://schemas.openxmlformats.org/drawingml/2006/table">
            <a:tbl>
              <a:tblPr firstRow="1" bandRow="1">
                <a:tableStyleId>{5C22544A-7EE6-4342-B048-85BDC9FD1C3A}</a:tableStyleId>
              </a:tblPr>
              <a:tblGrid>
                <a:gridCol w="895350">
                  <a:extLst>
                    <a:ext uri="{9D8B030D-6E8A-4147-A177-3AD203B41FA5}">
                      <a16:colId xmlns:a16="http://schemas.microsoft.com/office/drawing/2014/main" val="1114682355"/>
                    </a:ext>
                  </a:extLst>
                </a:gridCol>
                <a:gridCol w="3221012">
                  <a:extLst>
                    <a:ext uri="{9D8B030D-6E8A-4147-A177-3AD203B41FA5}">
                      <a16:colId xmlns:a16="http://schemas.microsoft.com/office/drawing/2014/main" val="351863784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W/m-2</a:t>
                      </a:r>
                    </a:p>
                    <a:p>
                      <a:endParaRPr lang="en-US" dirty="0"/>
                    </a:p>
                  </a:txBody>
                  <a:tcPr/>
                </a:tc>
                <a:tc>
                  <a:txBody>
                    <a:bodyPr/>
                    <a:lstStyle/>
                    <a:p>
                      <a:pPr algn="ctr"/>
                      <a:r>
                        <a:rPr lang="en-US" dirty="0"/>
                        <a:t>Anthropogenic Radiative Forcing since Pre-Industrial</a:t>
                      </a:r>
                    </a:p>
                  </a:txBody>
                  <a:tcPr/>
                </a:tc>
                <a:extLst>
                  <a:ext uri="{0D108BD9-81ED-4DB2-BD59-A6C34878D82A}">
                    <a16:rowId xmlns:a16="http://schemas.microsoft.com/office/drawing/2014/main" val="668701499"/>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-0.98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Reflected by aerosols</a:t>
                      </a:r>
                    </a:p>
                  </a:txBody>
                  <a:tcPr/>
                </a:tc>
                <a:extLst>
                  <a:ext uri="{0D108BD9-81ED-4DB2-BD59-A6C34878D82A}">
                    <a16:rowId xmlns:a16="http://schemas.microsoft.com/office/drawing/2014/main" val="1263999234"/>
                  </a:ext>
                </a:extLst>
              </a:tr>
              <a:tr h="370840">
                <a:tc>
                  <a:txBody>
                    <a:bodyPr/>
                    <a:lstStyle/>
                    <a:p>
                      <a:pPr algn="r"/>
                      <a:r>
                        <a:rPr lang="en-US" dirty="0"/>
                        <a:t>3.44</a:t>
                      </a:r>
                    </a:p>
                  </a:txBody>
                  <a:tcPr/>
                </a:tc>
                <a:tc>
                  <a:txBody>
                    <a:bodyPr/>
                    <a:lstStyle/>
                    <a:p>
                      <a:r>
                        <a:rPr lang="en-US" dirty="0"/>
                        <a:t>Trapped by greenhouse gases</a:t>
                      </a:r>
                    </a:p>
                  </a:txBody>
                  <a:tcPr/>
                </a:tc>
                <a:extLst>
                  <a:ext uri="{0D108BD9-81ED-4DB2-BD59-A6C34878D82A}">
                    <a16:rowId xmlns:a16="http://schemas.microsoft.com/office/drawing/2014/main" val="1580829487"/>
                  </a:ext>
                </a:extLst>
              </a:tr>
              <a:tr h="370840">
                <a:tc>
                  <a:txBody>
                    <a:bodyPr/>
                    <a:lstStyle/>
                    <a:p>
                      <a:pPr algn="r"/>
                      <a:r>
                        <a:rPr lang="en-US" dirty="0"/>
                        <a:t>-0.14</a:t>
                      </a:r>
                    </a:p>
                  </a:txBody>
                  <a:tcPr/>
                </a:tc>
                <a:tc>
                  <a:txBody>
                    <a:bodyPr/>
                    <a:lstStyle/>
                    <a:p>
                      <a:r>
                        <a:rPr lang="en-US" dirty="0"/>
                        <a:t>Albedo (land use, etc.)</a:t>
                      </a:r>
                    </a:p>
                  </a:txBody>
                  <a:tcPr/>
                </a:tc>
                <a:extLst>
                  <a:ext uri="{0D108BD9-81ED-4DB2-BD59-A6C34878D82A}">
                    <a16:rowId xmlns:a16="http://schemas.microsoft.com/office/drawing/2014/main" val="1961030966"/>
                  </a:ext>
                </a:extLst>
              </a:tr>
              <a:tr h="370840">
                <a:tc>
                  <a:txBody>
                    <a:bodyPr/>
                    <a:lstStyle/>
                    <a:p>
                      <a:pPr algn="r"/>
                      <a:r>
                        <a:rPr lang="en-US" dirty="0"/>
                        <a:t>0.59</a:t>
                      </a:r>
                    </a:p>
                  </a:txBody>
                  <a:tcPr/>
                </a:tc>
                <a:tc>
                  <a:txBody>
                    <a:bodyPr/>
                    <a:lstStyle/>
                    <a:p>
                      <a:r>
                        <a:rPr lang="en-US" dirty="0"/>
                        <a:t>Other (ozone, etc.)</a:t>
                      </a:r>
                    </a:p>
                  </a:txBody>
                  <a:tcPr/>
                </a:tc>
                <a:extLst>
                  <a:ext uri="{0D108BD9-81ED-4DB2-BD59-A6C34878D82A}">
                    <a16:rowId xmlns:a16="http://schemas.microsoft.com/office/drawing/2014/main" val="4208363462"/>
                  </a:ext>
                </a:extLst>
              </a:tr>
              <a:tr h="370840">
                <a:tc>
                  <a:txBody>
                    <a:bodyPr/>
                    <a:lstStyle/>
                    <a:p>
                      <a:pPr algn="r"/>
                      <a:r>
                        <a:rPr lang="en-US" dirty="0"/>
                        <a:t>2.91</a:t>
                      </a:r>
                    </a:p>
                  </a:txBody>
                  <a:tcPr/>
                </a:tc>
                <a:tc>
                  <a:txBody>
                    <a:bodyPr/>
                    <a:lstStyle/>
                    <a:p>
                      <a:r>
                        <a:rPr lang="en-US" dirty="0"/>
                        <a:t>2022 Total</a:t>
                      </a:r>
                    </a:p>
                  </a:txBody>
                  <a:tcPr/>
                </a:tc>
                <a:extLst>
                  <a:ext uri="{0D108BD9-81ED-4DB2-BD59-A6C34878D82A}">
                    <a16:rowId xmlns:a16="http://schemas.microsoft.com/office/drawing/2014/main" val="2167242757"/>
                  </a:ext>
                </a:extLst>
              </a:tr>
            </a:tbl>
          </a:graphicData>
        </a:graphic>
      </p:graphicFrame>
      <p:sp>
        <p:nvSpPr>
          <p:cNvPr id="3" name="Slide Number Placeholder 2">
            <a:extLst>
              <a:ext uri="{FF2B5EF4-FFF2-40B4-BE49-F238E27FC236}">
                <a16:creationId xmlns:a16="http://schemas.microsoft.com/office/drawing/2014/main" id="{93FB29A6-E9C1-2587-2E51-9D8CBFFAC4C6}"/>
              </a:ext>
            </a:extLst>
          </p:cNvPr>
          <p:cNvSpPr>
            <a:spLocks noGrp="1"/>
          </p:cNvSpPr>
          <p:nvPr>
            <p:ph type="sldNum" sz="quarter" idx="12"/>
          </p:nvPr>
        </p:nvSpPr>
        <p:spPr/>
        <p:txBody>
          <a:bodyPr/>
          <a:lstStyle/>
          <a:p>
            <a:fld id="{B1719CA8-C6A8-4743-A686-2A80CA3256FA}" type="slidenum">
              <a:rPr lang="en-US" smtClean="0"/>
              <a:t>64</a:t>
            </a:fld>
            <a:endParaRPr lang="en-US"/>
          </a:p>
        </p:txBody>
      </p:sp>
    </p:spTree>
    <p:extLst>
      <p:ext uri="{BB962C8B-B14F-4D97-AF65-F5344CB8AC3E}">
        <p14:creationId xmlns:p14="http://schemas.microsoft.com/office/powerpoint/2010/main" val="60765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6991B-26DC-9945-90F3-9FEAD1477E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05C67-A26C-1EFD-E4A8-CB0A05508588}"/>
              </a:ext>
            </a:extLst>
          </p:cNvPr>
          <p:cNvSpPr>
            <a:spLocks noGrp="1"/>
          </p:cNvSpPr>
          <p:nvPr>
            <p:ph type="title"/>
          </p:nvPr>
        </p:nvSpPr>
        <p:spPr/>
        <p:txBody>
          <a:bodyPr/>
          <a:lstStyle/>
          <a:p>
            <a:r>
              <a:rPr lang="en-US" dirty="0"/>
              <a:t>Prelude to Developing the Web Page</a:t>
            </a:r>
          </a:p>
        </p:txBody>
      </p:sp>
      <p:sp>
        <p:nvSpPr>
          <p:cNvPr id="3" name="Content Placeholder 2">
            <a:extLst>
              <a:ext uri="{FF2B5EF4-FFF2-40B4-BE49-F238E27FC236}">
                <a16:creationId xmlns:a16="http://schemas.microsoft.com/office/drawing/2014/main" id="{AEDC74EA-6F43-9A55-08CC-170523AF23B7}"/>
              </a:ext>
            </a:extLst>
          </p:cNvPr>
          <p:cNvSpPr>
            <a:spLocks noGrp="1"/>
          </p:cNvSpPr>
          <p:nvPr>
            <p:ph idx="1"/>
          </p:nvPr>
        </p:nvSpPr>
        <p:spPr>
          <a:xfrm>
            <a:off x="838200" y="1496060"/>
            <a:ext cx="11018520" cy="4351338"/>
          </a:xfrm>
        </p:spPr>
        <p:txBody>
          <a:bodyPr>
            <a:normAutofit/>
          </a:bodyPr>
          <a:lstStyle/>
          <a:p>
            <a:r>
              <a:rPr lang="en-US" dirty="0"/>
              <a:t>Examine the current radiative forcing elements</a:t>
            </a:r>
          </a:p>
          <a:p>
            <a:endParaRPr lang="en-US" dirty="0"/>
          </a:p>
          <a:p>
            <a:pPr marL="457200" lvl="1" indent="0">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A8F3BE6-20A5-1D15-1015-22711895C39C}"/>
              </a:ext>
            </a:extLst>
          </p:cNvPr>
          <p:cNvSpPr>
            <a:spLocks noGrp="1"/>
          </p:cNvSpPr>
          <p:nvPr>
            <p:ph type="sldNum" sz="quarter" idx="12"/>
          </p:nvPr>
        </p:nvSpPr>
        <p:spPr/>
        <p:txBody>
          <a:bodyPr/>
          <a:lstStyle/>
          <a:p>
            <a:fld id="{B1719CA8-C6A8-4743-A686-2A80CA3256FA}" type="slidenum">
              <a:rPr lang="en-US" smtClean="0"/>
              <a:t>7</a:t>
            </a:fld>
            <a:endParaRPr lang="en-US"/>
          </a:p>
        </p:txBody>
      </p:sp>
    </p:spTree>
    <p:extLst>
      <p:ext uri="{BB962C8B-B14F-4D97-AF65-F5344CB8AC3E}">
        <p14:creationId xmlns:p14="http://schemas.microsoft.com/office/powerpoint/2010/main" val="175526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8113-9264-7CA1-007D-84FC60D90C13}"/>
              </a:ext>
            </a:extLst>
          </p:cNvPr>
          <p:cNvSpPr>
            <a:spLocks noGrp="1"/>
          </p:cNvSpPr>
          <p:nvPr>
            <p:ph type="title"/>
          </p:nvPr>
        </p:nvSpPr>
        <p:spPr/>
        <p:txBody>
          <a:bodyPr/>
          <a:lstStyle/>
          <a:p>
            <a:r>
              <a:rPr lang="en-US" dirty="0"/>
              <a:t>Radiative Forcing</a:t>
            </a:r>
          </a:p>
        </p:txBody>
      </p:sp>
      <p:sp>
        <p:nvSpPr>
          <p:cNvPr id="4" name="TextBox 3">
            <a:extLst>
              <a:ext uri="{FF2B5EF4-FFF2-40B4-BE49-F238E27FC236}">
                <a16:creationId xmlns:a16="http://schemas.microsoft.com/office/drawing/2014/main" id="{C4CB4101-8F54-1856-ECBA-80DBCE1C96FA}"/>
              </a:ext>
            </a:extLst>
          </p:cNvPr>
          <p:cNvSpPr txBox="1"/>
          <p:nvPr/>
        </p:nvSpPr>
        <p:spPr>
          <a:xfrm>
            <a:off x="838200" y="1443335"/>
            <a:ext cx="10906125" cy="646331"/>
          </a:xfrm>
          <a:prstGeom prst="rect">
            <a:avLst/>
          </a:prstGeom>
          <a:noFill/>
        </p:spPr>
        <p:txBody>
          <a:bodyPr wrap="square">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radiative forcing for any “forcing element” is basically the amount of the Sun’s energy that it traps in (</a:t>
            </a:r>
            <a:r>
              <a:rPr lang="en-US" kern="100" dirty="0">
                <a:latin typeface="Calibri" panose="020F0502020204030204" pitchFamily="34" charset="0"/>
                <a:ea typeface="Calibri" panose="020F0502020204030204" pitchFamily="34" charset="0"/>
                <a:cs typeface="Times New Roman" panose="02020603050405020304" pitchFamily="18" charset="0"/>
              </a:rPr>
              <a:t>or reflects out of)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 Earth’s atmosphere</a:t>
            </a:r>
            <a:r>
              <a:rPr lang="en-US" kern="100"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pic>
        <p:nvPicPr>
          <p:cNvPr id="6" name="Picture 5">
            <a:extLst>
              <a:ext uri="{FF2B5EF4-FFF2-40B4-BE49-F238E27FC236}">
                <a16:creationId xmlns:a16="http://schemas.microsoft.com/office/drawing/2014/main" id="{8EB02DFD-1175-7F29-93E3-0FF4274602BD}"/>
              </a:ext>
            </a:extLst>
          </p:cNvPr>
          <p:cNvPicPr>
            <a:picLocks noChangeAspect="1"/>
          </p:cNvPicPr>
          <p:nvPr/>
        </p:nvPicPr>
        <p:blipFill>
          <a:blip r:embed="rId3"/>
          <a:stretch>
            <a:fillRect/>
          </a:stretch>
        </p:blipFill>
        <p:spPr>
          <a:xfrm>
            <a:off x="2409825" y="2099190"/>
            <a:ext cx="7563217" cy="4088997"/>
          </a:xfrm>
          <a:prstGeom prst="rect">
            <a:avLst/>
          </a:prstGeom>
        </p:spPr>
      </p:pic>
      <p:sp>
        <p:nvSpPr>
          <p:cNvPr id="8" name="TextBox 7">
            <a:extLst>
              <a:ext uri="{FF2B5EF4-FFF2-40B4-BE49-F238E27FC236}">
                <a16:creationId xmlns:a16="http://schemas.microsoft.com/office/drawing/2014/main" id="{B7DFB53A-129C-7AFD-8B9D-A912F0FFC282}"/>
              </a:ext>
            </a:extLst>
          </p:cNvPr>
          <p:cNvSpPr txBox="1"/>
          <p:nvPr/>
        </p:nvSpPr>
        <p:spPr>
          <a:xfrm>
            <a:off x="4981575" y="6262043"/>
            <a:ext cx="4686300" cy="230832"/>
          </a:xfrm>
          <a:prstGeom prst="rect">
            <a:avLst/>
          </a:prstGeom>
          <a:noFill/>
        </p:spPr>
        <p:txBody>
          <a:bodyPr wrap="square" rtlCol="0">
            <a:spAutoFit/>
          </a:bodyPr>
          <a:lstStyle/>
          <a:p>
            <a:r>
              <a:rPr lang="en-US" sz="900" b="0" i="0" dirty="0">
                <a:solidFill>
                  <a:srgbClr val="555555"/>
                </a:solidFill>
                <a:effectLst/>
                <a:latin typeface="Roboto" panose="02000000000000000000" pitchFamily="2" charset="0"/>
              </a:rPr>
              <a:t>DOI:</a:t>
            </a:r>
            <a:r>
              <a:rPr lang="en-US" sz="900" b="0" i="0" u="sng" dirty="0">
                <a:effectLst/>
                <a:latin typeface="Roboto" panose="02000000000000000000" pitchFamily="2" charset="0"/>
                <a:hlinkClick r:id="rId4"/>
              </a:rPr>
              <a:t>10.5194/essd-15-2295-2023</a:t>
            </a:r>
            <a:endParaRPr lang="en-US" sz="900" dirty="0"/>
          </a:p>
        </p:txBody>
      </p:sp>
      <p:sp>
        <p:nvSpPr>
          <p:cNvPr id="3" name="Slide Number Placeholder 2">
            <a:extLst>
              <a:ext uri="{FF2B5EF4-FFF2-40B4-BE49-F238E27FC236}">
                <a16:creationId xmlns:a16="http://schemas.microsoft.com/office/drawing/2014/main" id="{32ED370A-E28F-5084-2282-86AA449E6997}"/>
              </a:ext>
            </a:extLst>
          </p:cNvPr>
          <p:cNvSpPr>
            <a:spLocks noGrp="1"/>
          </p:cNvSpPr>
          <p:nvPr>
            <p:ph type="sldNum" sz="quarter" idx="12"/>
          </p:nvPr>
        </p:nvSpPr>
        <p:spPr/>
        <p:txBody>
          <a:bodyPr/>
          <a:lstStyle/>
          <a:p>
            <a:fld id="{B1719CA8-C6A8-4743-A686-2A80CA3256FA}" type="slidenum">
              <a:rPr lang="en-US" smtClean="0"/>
              <a:t>8</a:t>
            </a:fld>
            <a:endParaRPr lang="en-US"/>
          </a:p>
        </p:txBody>
      </p:sp>
    </p:spTree>
    <p:extLst>
      <p:ext uri="{BB962C8B-B14F-4D97-AF65-F5344CB8AC3E}">
        <p14:creationId xmlns:p14="http://schemas.microsoft.com/office/powerpoint/2010/main" val="394191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11272-9034-9551-2DEC-0B38AFA18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D3E58-7403-3BED-E0E3-1170A4FEF423}"/>
              </a:ext>
            </a:extLst>
          </p:cNvPr>
          <p:cNvSpPr>
            <a:spLocks noGrp="1"/>
          </p:cNvSpPr>
          <p:nvPr>
            <p:ph type="title"/>
          </p:nvPr>
        </p:nvSpPr>
        <p:spPr/>
        <p:txBody>
          <a:bodyPr/>
          <a:lstStyle/>
          <a:p>
            <a:r>
              <a:rPr lang="en-US" dirty="0"/>
              <a:t>Radiative Forcing</a:t>
            </a:r>
          </a:p>
        </p:txBody>
      </p:sp>
      <p:sp>
        <p:nvSpPr>
          <p:cNvPr id="4" name="TextBox 3">
            <a:extLst>
              <a:ext uri="{FF2B5EF4-FFF2-40B4-BE49-F238E27FC236}">
                <a16:creationId xmlns:a16="http://schemas.microsoft.com/office/drawing/2014/main" id="{5D4725CD-0021-D0C3-26A8-6B0B095887D4}"/>
              </a:ext>
            </a:extLst>
          </p:cNvPr>
          <p:cNvSpPr txBox="1"/>
          <p:nvPr/>
        </p:nvSpPr>
        <p:spPr>
          <a:xfrm>
            <a:off x="838200" y="1443335"/>
            <a:ext cx="10906125" cy="369332"/>
          </a:xfrm>
          <a:prstGeom prst="rect">
            <a:avLst/>
          </a:prstGeom>
          <a:noFill/>
        </p:spPr>
        <p:txBody>
          <a:bodyPr wrap="square">
            <a:spAutoFit/>
          </a:bodyPr>
          <a:lstStyle/>
          <a:p>
            <a:r>
              <a:rPr lang="en-US" dirty="0"/>
              <a:t>“Other Radiative Forcing”  = Total RF – (CO2 RF + CH4 RF + N2O RF + Aerosol RF)</a:t>
            </a:r>
          </a:p>
        </p:txBody>
      </p:sp>
      <p:pic>
        <p:nvPicPr>
          <p:cNvPr id="6" name="Picture 5">
            <a:extLst>
              <a:ext uri="{FF2B5EF4-FFF2-40B4-BE49-F238E27FC236}">
                <a16:creationId xmlns:a16="http://schemas.microsoft.com/office/drawing/2014/main" id="{0CFF969B-ED75-555C-8075-EC0B11C4269E}"/>
              </a:ext>
            </a:extLst>
          </p:cNvPr>
          <p:cNvPicPr>
            <a:picLocks noChangeAspect="1"/>
          </p:cNvPicPr>
          <p:nvPr/>
        </p:nvPicPr>
        <p:blipFill>
          <a:blip r:embed="rId3"/>
          <a:stretch>
            <a:fillRect/>
          </a:stretch>
        </p:blipFill>
        <p:spPr>
          <a:xfrm>
            <a:off x="2409825" y="2089666"/>
            <a:ext cx="7563217" cy="4088997"/>
          </a:xfrm>
          <a:prstGeom prst="rect">
            <a:avLst/>
          </a:prstGeom>
        </p:spPr>
      </p:pic>
      <p:sp>
        <p:nvSpPr>
          <p:cNvPr id="8" name="TextBox 7">
            <a:extLst>
              <a:ext uri="{FF2B5EF4-FFF2-40B4-BE49-F238E27FC236}">
                <a16:creationId xmlns:a16="http://schemas.microsoft.com/office/drawing/2014/main" id="{FBD02B6D-6217-1104-41DA-14555B16E454}"/>
              </a:ext>
            </a:extLst>
          </p:cNvPr>
          <p:cNvSpPr txBox="1"/>
          <p:nvPr/>
        </p:nvSpPr>
        <p:spPr>
          <a:xfrm>
            <a:off x="4981575" y="6262043"/>
            <a:ext cx="4686300" cy="230832"/>
          </a:xfrm>
          <a:prstGeom prst="rect">
            <a:avLst/>
          </a:prstGeom>
          <a:noFill/>
        </p:spPr>
        <p:txBody>
          <a:bodyPr wrap="square" rtlCol="0">
            <a:spAutoFit/>
          </a:bodyPr>
          <a:lstStyle/>
          <a:p>
            <a:r>
              <a:rPr lang="en-US" sz="900" b="0" i="0" dirty="0">
                <a:solidFill>
                  <a:srgbClr val="555555"/>
                </a:solidFill>
                <a:effectLst/>
                <a:latin typeface="Roboto" panose="02000000000000000000" pitchFamily="2" charset="0"/>
              </a:rPr>
              <a:t>DOI:</a:t>
            </a:r>
            <a:r>
              <a:rPr lang="en-US" sz="900" b="0" i="0" u="sng" dirty="0">
                <a:effectLst/>
                <a:latin typeface="Roboto" panose="02000000000000000000" pitchFamily="2" charset="0"/>
                <a:hlinkClick r:id="rId4"/>
              </a:rPr>
              <a:t>10.5194/essd-15-2295-2023</a:t>
            </a:r>
            <a:endParaRPr lang="en-US" sz="900" dirty="0"/>
          </a:p>
        </p:txBody>
      </p:sp>
      <p:sp>
        <p:nvSpPr>
          <p:cNvPr id="3" name="Oval 2">
            <a:extLst>
              <a:ext uri="{FF2B5EF4-FFF2-40B4-BE49-F238E27FC236}">
                <a16:creationId xmlns:a16="http://schemas.microsoft.com/office/drawing/2014/main" id="{C7B6C0F1-0F9A-F1A6-D4D6-DCFFFCDC4D3C}"/>
              </a:ext>
            </a:extLst>
          </p:cNvPr>
          <p:cNvSpPr/>
          <p:nvPr/>
        </p:nvSpPr>
        <p:spPr>
          <a:xfrm>
            <a:off x="6042342" y="2732404"/>
            <a:ext cx="497840" cy="508000"/>
          </a:xfrm>
          <a:prstGeom prst="ellipse">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2292FF0-4E3E-5C39-915F-7B29E861595A}"/>
              </a:ext>
            </a:extLst>
          </p:cNvPr>
          <p:cNvSpPr/>
          <p:nvPr/>
        </p:nvSpPr>
        <p:spPr>
          <a:xfrm>
            <a:off x="5212080" y="3077844"/>
            <a:ext cx="677862" cy="1504316"/>
          </a:xfrm>
          <a:prstGeom prst="ellipse">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372A531-B15A-8320-2FCF-9956D8E1E09D}"/>
              </a:ext>
            </a:extLst>
          </p:cNvPr>
          <p:cNvSpPr>
            <a:spLocks noGrp="1"/>
          </p:cNvSpPr>
          <p:nvPr>
            <p:ph type="sldNum" sz="quarter" idx="12"/>
          </p:nvPr>
        </p:nvSpPr>
        <p:spPr/>
        <p:txBody>
          <a:bodyPr/>
          <a:lstStyle/>
          <a:p>
            <a:fld id="{B1719CA8-C6A8-4743-A686-2A80CA3256FA}" type="slidenum">
              <a:rPr lang="en-US" smtClean="0"/>
              <a:t>9</a:t>
            </a:fld>
            <a:endParaRPr lang="en-US"/>
          </a:p>
        </p:txBody>
      </p:sp>
    </p:spTree>
    <p:extLst>
      <p:ext uri="{BB962C8B-B14F-4D97-AF65-F5344CB8AC3E}">
        <p14:creationId xmlns:p14="http://schemas.microsoft.com/office/powerpoint/2010/main" val="1340588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13645</TotalTime>
  <Words>6809</Words>
  <Application>Microsoft Office PowerPoint</Application>
  <PresentationFormat>Widescreen</PresentationFormat>
  <Paragraphs>824</Paragraphs>
  <Slides>64</Slides>
  <Notes>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Aptos</vt:lpstr>
      <vt:lpstr>Aptos Display</vt:lpstr>
      <vt:lpstr>Aptos Narrow</vt:lpstr>
      <vt:lpstr>Arial</vt:lpstr>
      <vt:lpstr>Calibri</vt:lpstr>
      <vt:lpstr>Open Sans</vt:lpstr>
      <vt:lpstr>Roboto</vt:lpstr>
      <vt:lpstr>Times New Roman</vt:lpstr>
      <vt:lpstr>Office Theme</vt:lpstr>
      <vt:lpstr>The Scenario Explorer</vt:lpstr>
      <vt:lpstr>A “Simple” Request</vt:lpstr>
      <vt:lpstr>A “Simple” Request</vt:lpstr>
      <vt:lpstr>A “Simple” Request</vt:lpstr>
      <vt:lpstr>What I’ll cover this evening</vt:lpstr>
      <vt:lpstr>A “Simple” Challenge</vt:lpstr>
      <vt:lpstr>Prelude to Developing the Web Page</vt:lpstr>
      <vt:lpstr>Radiative Forcing</vt:lpstr>
      <vt:lpstr>Radiative Forcing</vt:lpstr>
      <vt:lpstr>Prelude to Developing the Web Page</vt:lpstr>
      <vt:lpstr>Prelude to Developing the Web Page</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Simple Temperature Forecast Model</vt:lpstr>
      <vt:lpstr>Projections, Scenarios, and Pathways</vt:lpstr>
      <vt:lpstr>Projections, Scenarios, and Pathways</vt:lpstr>
      <vt:lpstr>Projections, Scenarios, and Pathways</vt:lpstr>
      <vt:lpstr>Projections, Scenarios, and Pathways</vt:lpstr>
      <vt:lpstr>PowerPoint Presentation</vt:lpstr>
      <vt:lpstr>Projections, Scenarios, and Pathways</vt:lpstr>
      <vt:lpstr>Projections, Scenarios, and Pathways</vt:lpstr>
      <vt:lpstr>Projections, Scenarios, and Pathways</vt:lpstr>
      <vt:lpstr>Projections, Scenarios, and Pathways</vt:lpstr>
      <vt:lpstr>Scenario Explorer Web Site</vt:lpstr>
      <vt:lpstr>ON-LINE DEMO</vt:lpstr>
      <vt:lpstr>Screen shots from the demo are included in the PowerPoint slides</vt:lpstr>
      <vt:lpstr>“What If” analysis</vt:lpstr>
      <vt:lpstr>“What If” Analysis for the Moderate Pathway.</vt:lpstr>
      <vt:lpstr>Earth’s Energy Imbalance</vt:lpstr>
      <vt:lpstr>PowerPoint Presentation</vt:lpstr>
      <vt:lpstr>Albedo</vt:lpstr>
      <vt:lpstr>How you can help</vt:lpstr>
      <vt:lpstr>Thank you!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Earth’s Energy Budget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Bruce Parker</dc:creator>
  <cp:lastModifiedBy>Bruce Parker</cp:lastModifiedBy>
  <cp:revision>2</cp:revision>
  <dcterms:created xsi:type="dcterms:W3CDTF">2025-03-10T13:53:47Z</dcterms:created>
  <dcterms:modified xsi:type="dcterms:W3CDTF">2025-03-21T12:27:40Z</dcterms:modified>
</cp:coreProperties>
</file>